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6" r:id="rId17"/>
    <p:sldId id="277" r:id="rId18"/>
    <p:sldId id="270" r:id="rId19"/>
    <p:sldId id="278" r:id="rId20"/>
    <p:sldId id="279" r:id="rId21"/>
    <p:sldId id="271" r:id="rId22"/>
    <p:sldId id="272" r:id="rId23"/>
    <p:sldId id="273" r:id="rId24"/>
  </p:sldIdLst>
  <p:sldSz cx="18288000" cy="10287000"/>
  <p:notesSz cx="6858000" cy="9144000"/>
  <p:embeddedFontLst>
    <p:embeddedFont>
      <p:font typeface="Abadi MT Condensed Light" panose="020B0604020202020204" charset="0"/>
      <p:regular r:id="rId25"/>
    </p:embeddedFont>
    <p:embeddedFont>
      <p:font typeface="Assistant Regular" panose="020B0604020202020204" charset="-79"/>
      <p:regular r:id="rId26"/>
    </p:embeddedFont>
    <p:embeddedFont>
      <p:font typeface="Assistant Regular Bold" panose="020B0604020202020204" charset="-79"/>
      <p:regular r:id="rId27"/>
      <p:bold r:id="rId28"/>
    </p:embeddedFont>
    <p:embeddedFont>
      <p:font typeface="Calibri" panose="020F0502020204030204" pitchFamily="34" charset="0"/>
      <p:regular r:id="rId29"/>
      <p:bold r:id="rId30"/>
      <p:italic r:id="rId31"/>
      <p:boldItalic r:id="rId32"/>
    </p:embeddedFont>
    <p:embeddedFont>
      <p:font typeface="Martel Heavy" panose="020B0604020202020204"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9" autoAdjust="0"/>
    <p:restoredTop sz="94619" autoAdjust="0"/>
  </p:normalViewPr>
  <p:slideViewPr>
    <p:cSldViewPr>
      <p:cViewPr varScale="1">
        <p:scale>
          <a:sx n="42" d="100"/>
          <a:sy n="42" d="100"/>
        </p:scale>
        <p:origin x="126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grpSp>
        <p:nvGrpSpPr>
          <p:cNvPr id="2" name="Group 2"/>
          <p:cNvGrpSpPr/>
          <p:nvPr/>
        </p:nvGrpSpPr>
        <p:grpSpPr>
          <a:xfrm rot="854617">
            <a:off x="12251649" y="-1747591"/>
            <a:ext cx="5295061" cy="13691357"/>
            <a:chOff x="0" y="0"/>
            <a:chExt cx="1394584" cy="3605954"/>
          </a:xfrm>
        </p:grpSpPr>
        <p:sp>
          <p:nvSpPr>
            <p:cNvPr id="3" name="Freeform 3"/>
            <p:cNvSpPr/>
            <p:nvPr/>
          </p:nvSpPr>
          <p:spPr>
            <a:xfrm>
              <a:off x="0" y="0"/>
              <a:ext cx="1394584" cy="3605954"/>
            </a:xfrm>
            <a:custGeom>
              <a:avLst/>
              <a:gdLst/>
              <a:ahLst/>
              <a:cxnLst/>
              <a:rect l="l" t="t" r="r" b="b"/>
              <a:pathLst>
                <a:path w="1394584" h="3605954">
                  <a:moveTo>
                    <a:pt x="0" y="0"/>
                  </a:moveTo>
                  <a:lnTo>
                    <a:pt x="1394584" y="0"/>
                  </a:lnTo>
                  <a:lnTo>
                    <a:pt x="1394584" y="3605954"/>
                  </a:lnTo>
                  <a:lnTo>
                    <a:pt x="0" y="3605954"/>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42586" y="2306726"/>
            <a:ext cx="8125078" cy="4801183"/>
          </a:xfrm>
          <a:prstGeom prst="rect">
            <a:avLst/>
          </a:prstGeom>
        </p:spPr>
      </p:pic>
      <p:sp>
        <p:nvSpPr>
          <p:cNvPr id="6" name="TextBox 6"/>
          <p:cNvSpPr txBox="1"/>
          <p:nvPr/>
        </p:nvSpPr>
        <p:spPr>
          <a:xfrm>
            <a:off x="12062013" y="2230526"/>
            <a:ext cx="4621354" cy="4373880"/>
          </a:xfrm>
          <a:prstGeom prst="rect">
            <a:avLst/>
          </a:prstGeom>
        </p:spPr>
        <p:txBody>
          <a:bodyPr lIns="0" tIns="0" rIns="0" bIns="0" rtlCol="0" anchor="t">
            <a:spAutoFit/>
          </a:bodyPr>
          <a:lstStyle/>
          <a:p>
            <a:pPr>
              <a:lnSpc>
                <a:spcPts val="11610"/>
              </a:lnSpc>
            </a:pPr>
            <a:r>
              <a:rPr lang="en-US" sz="9000">
                <a:solidFill>
                  <a:srgbClr val="000000"/>
                </a:solidFill>
                <a:latin typeface="Martel Heavy"/>
              </a:rPr>
              <a:t>Home Service Robot</a:t>
            </a:r>
          </a:p>
        </p:txBody>
      </p:sp>
      <p:sp>
        <p:nvSpPr>
          <p:cNvPr id="7" name="TextBox 7"/>
          <p:cNvSpPr txBox="1"/>
          <p:nvPr/>
        </p:nvSpPr>
        <p:spPr>
          <a:xfrm>
            <a:off x="12062013" y="6566306"/>
            <a:ext cx="3889483" cy="355470"/>
          </a:xfrm>
          <a:prstGeom prst="rect">
            <a:avLst/>
          </a:prstGeom>
        </p:spPr>
        <p:txBody>
          <a:bodyPr lIns="0" tIns="0" rIns="0" bIns="0" rtlCol="0" anchor="t">
            <a:spAutoFit/>
          </a:bodyPr>
          <a:lstStyle/>
          <a:p>
            <a:pPr>
              <a:lnSpc>
                <a:spcPts val="2940"/>
              </a:lnSpc>
            </a:pPr>
            <a:r>
              <a:rPr lang="en-US" sz="2100">
                <a:solidFill>
                  <a:srgbClr val="000000"/>
                </a:solidFill>
                <a:latin typeface="Assistant Regular"/>
              </a:rPr>
              <a:t>T4- Covers your need, Indeed</a:t>
            </a:r>
          </a:p>
        </p:txBody>
      </p:sp>
      <p:sp>
        <p:nvSpPr>
          <p:cNvPr id="8" name="TextBox 8"/>
          <p:cNvSpPr txBox="1"/>
          <p:nvPr/>
        </p:nvSpPr>
        <p:spPr>
          <a:xfrm>
            <a:off x="12062013" y="7577713"/>
            <a:ext cx="1264954" cy="552465"/>
          </a:xfrm>
          <a:prstGeom prst="rect">
            <a:avLst/>
          </a:prstGeom>
        </p:spPr>
        <p:txBody>
          <a:bodyPr lIns="0" tIns="0" rIns="0" bIns="0" rtlCol="0" anchor="t">
            <a:spAutoFit/>
          </a:bodyPr>
          <a:lstStyle/>
          <a:p>
            <a:pPr>
              <a:lnSpc>
                <a:spcPts val="4501"/>
              </a:lnSpc>
            </a:pPr>
            <a:r>
              <a:rPr lang="en-US" sz="3215">
                <a:solidFill>
                  <a:srgbClr val="000000"/>
                </a:solidFill>
                <a:latin typeface="Assistant Regular Bold"/>
              </a:rPr>
              <a:t>Team 4</a:t>
            </a:r>
          </a:p>
        </p:txBody>
      </p:sp>
      <p:sp>
        <p:nvSpPr>
          <p:cNvPr id="9" name="AutoShape 9"/>
          <p:cNvSpPr/>
          <p:nvPr/>
        </p:nvSpPr>
        <p:spPr>
          <a:xfrm>
            <a:off x="1028719" y="7079334"/>
            <a:ext cx="9389416" cy="9525"/>
          </a:xfrm>
          <a:prstGeom prst="line">
            <a:avLst/>
          </a:prstGeom>
          <a:ln w="38100" cap="flat">
            <a:solidFill>
              <a:srgbClr val="243E4D"/>
            </a:solidFill>
            <a:prstDash val="solid"/>
            <a:headEnd type="none" w="sm" len="sm"/>
            <a:tailEnd type="none" w="sm" len="sm"/>
          </a:ln>
        </p:spPr>
      </p:sp>
      <p:sp>
        <p:nvSpPr>
          <p:cNvPr id="10" name="TextBox 10"/>
          <p:cNvSpPr txBox="1"/>
          <p:nvPr/>
        </p:nvSpPr>
        <p:spPr>
          <a:xfrm>
            <a:off x="909638" y="8345026"/>
            <a:ext cx="2479834" cy="1470647"/>
          </a:xfrm>
          <a:prstGeom prst="rect">
            <a:avLst/>
          </a:prstGeom>
        </p:spPr>
        <p:txBody>
          <a:bodyPr lIns="0" tIns="0" rIns="0" bIns="0" rtlCol="0" anchor="t">
            <a:spAutoFit/>
          </a:bodyPr>
          <a:lstStyle/>
          <a:p>
            <a:pPr algn="just">
              <a:lnSpc>
                <a:spcPts val="2940"/>
              </a:lnSpc>
            </a:pPr>
            <a:r>
              <a:rPr lang="en-US" sz="2100">
                <a:solidFill>
                  <a:srgbClr val="000000"/>
                </a:solidFill>
                <a:latin typeface="Assistant Regular"/>
              </a:rPr>
              <a:t>Ulugbek: 121949815</a:t>
            </a:r>
          </a:p>
          <a:p>
            <a:pPr algn="just">
              <a:lnSpc>
                <a:spcPts val="2940"/>
              </a:lnSpc>
            </a:pPr>
            <a:r>
              <a:rPr lang="en-US" sz="2100">
                <a:solidFill>
                  <a:srgbClr val="000000"/>
                </a:solidFill>
                <a:latin typeface="Assistant Regular"/>
              </a:rPr>
              <a:t>Abduvokhid: 12194898</a:t>
            </a:r>
          </a:p>
          <a:p>
            <a:pPr algn="just">
              <a:lnSpc>
                <a:spcPts val="2940"/>
              </a:lnSpc>
            </a:pPr>
            <a:r>
              <a:rPr lang="en-US" sz="2100">
                <a:solidFill>
                  <a:srgbClr val="000000"/>
                </a:solidFill>
                <a:latin typeface="Assistant Regular"/>
              </a:rPr>
              <a:t>Stepheney: 12194937</a:t>
            </a:r>
          </a:p>
          <a:p>
            <a:pPr algn="just">
              <a:lnSpc>
                <a:spcPts val="2940"/>
              </a:lnSpc>
              <a:spcBef>
                <a:spcPct val="0"/>
              </a:spcBef>
            </a:pPr>
            <a:r>
              <a:rPr lang="en-US" sz="2100">
                <a:solidFill>
                  <a:srgbClr val="000000"/>
                </a:solidFill>
                <a:latin typeface="Assistant Regular"/>
              </a:rPr>
              <a:t>Azizakhon: 1218745</a:t>
            </a:r>
          </a:p>
        </p:txBody>
      </p:sp>
      <p:sp>
        <p:nvSpPr>
          <p:cNvPr id="11" name="TextBox 11"/>
          <p:cNvSpPr txBox="1"/>
          <p:nvPr/>
        </p:nvSpPr>
        <p:spPr>
          <a:xfrm>
            <a:off x="3732607" y="8345026"/>
            <a:ext cx="1894999" cy="1099172"/>
          </a:xfrm>
          <a:prstGeom prst="rect">
            <a:avLst/>
          </a:prstGeom>
        </p:spPr>
        <p:txBody>
          <a:bodyPr lIns="0" tIns="0" rIns="0" bIns="0" rtlCol="0" anchor="t">
            <a:spAutoFit/>
          </a:bodyPr>
          <a:lstStyle/>
          <a:p>
            <a:pPr algn="just">
              <a:lnSpc>
                <a:spcPts val="2940"/>
              </a:lnSpc>
            </a:pPr>
            <a:r>
              <a:rPr lang="en-US" sz="2100">
                <a:solidFill>
                  <a:srgbClr val="000000"/>
                </a:solidFill>
                <a:latin typeface="Assistant Regular"/>
              </a:rPr>
              <a:t>Javlon: 12204340</a:t>
            </a:r>
          </a:p>
          <a:p>
            <a:pPr algn="just">
              <a:lnSpc>
                <a:spcPts val="2940"/>
              </a:lnSpc>
            </a:pPr>
            <a:r>
              <a:rPr lang="en-US" sz="2100">
                <a:solidFill>
                  <a:srgbClr val="000000"/>
                </a:solidFill>
                <a:latin typeface="Assistant Regular"/>
              </a:rPr>
              <a:t>Pradip: 12194940</a:t>
            </a:r>
          </a:p>
          <a:p>
            <a:pPr algn="just">
              <a:lnSpc>
                <a:spcPts val="2940"/>
              </a:lnSpc>
              <a:spcBef>
                <a:spcPct val="0"/>
              </a:spcBef>
            </a:pPr>
            <a:r>
              <a:rPr lang="en-US" sz="2100">
                <a:solidFill>
                  <a:srgbClr val="000000"/>
                </a:solidFill>
                <a:latin typeface="Assistant Regular"/>
              </a:rPr>
              <a:t>Bijay: 12194945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38500">
            <a:off x="13597107" y="-225716"/>
            <a:ext cx="8568617" cy="13356802"/>
            <a:chOff x="0" y="0"/>
            <a:chExt cx="2256755" cy="3517841"/>
          </a:xfrm>
        </p:grpSpPr>
        <p:sp>
          <p:nvSpPr>
            <p:cNvPr id="3" name="Freeform 3"/>
            <p:cNvSpPr/>
            <p:nvPr/>
          </p:nvSpPr>
          <p:spPr>
            <a:xfrm>
              <a:off x="0" y="0"/>
              <a:ext cx="2256755" cy="3517841"/>
            </a:xfrm>
            <a:custGeom>
              <a:avLst/>
              <a:gdLst/>
              <a:ahLst/>
              <a:cxnLst/>
              <a:rect l="l" t="t" r="r" b="b"/>
              <a:pathLst>
                <a:path w="2256755" h="3517841">
                  <a:moveTo>
                    <a:pt x="0" y="0"/>
                  </a:moveTo>
                  <a:lnTo>
                    <a:pt x="2256755" y="0"/>
                  </a:lnTo>
                  <a:lnTo>
                    <a:pt x="2256755" y="3517841"/>
                  </a:lnTo>
                  <a:lnTo>
                    <a:pt x="0" y="3517841"/>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028700" y="4686169"/>
            <a:ext cx="3374219" cy="337421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A66735"/>
              </a:solidFill>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8" name="TextBox 8"/>
          <p:cNvSpPr txBox="1"/>
          <p:nvPr/>
        </p:nvSpPr>
        <p:spPr>
          <a:xfrm>
            <a:off x="1726310" y="6209699"/>
            <a:ext cx="2039011" cy="1397000"/>
          </a:xfrm>
          <a:prstGeom prst="rect">
            <a:avLst/>
          </a:prstGeom>
        </p:spPr>
        <p:txBody>
          <a:bodyPr lIns="0" tIns="0" rIns="0" bIns="0" rtlCol="0" anchor="t">
            <a:spAutoFit/>
          </a:bodyPr>
          <a:lstStyle/>
          <a:p>
            <a:pPr algn="ctr">
              <a:lnSpc>
                <a:spcPts val="2799"/>
              </a:lnSpc>
            </a:pPr>
            <a:r>
              <a:rPr lang="en-US" sz="1999">
                <a:solidFill>
                  <a:srgbClr val="000000"/>
                </a:solidFill>
                <a:latin typeface="Assistant Regular Bold"/>
              </a:rPr>
              <a:t>It covers all sides of the kit to avoid falling down while operating</a:t>
            </a:r>
          </a:p>
        </p:txBody>
      </p:sp>
      <p:grpSp>
        <p:nvGrpSpPr>
          <p:cNvPr id="9" name="Group 9"/>
          <p:cNvGrpSpPr/>
          <p:nvPr/>
        </p:nvGrpSpPr>
        <p:grpSpPr>
          <a:xfrm>
            <a:off x="3686194" y="3654272"/>
            <a:ext cx="3374219" cy="337421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66735"/>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6406503" y="4686169"/>
            <a:ext cx="3374219" cy="3374219"/>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3E4D"/>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15" name="Picture 15"/>
          <p:cNvPicPr>
            <a:picLocks noChangeAspect="1"/>
          </p:cNvPicPr>
          <p:nvPr/>
        </p:nvPicPr>
        <p:blipFill>
          <a:blip r:embed="rId2"/>
          <a:srcRect/>
          <a:stretch>
            <a:fillRect/>
          </a:stretch>
        </p:blipFill>
        <p:spPr>
          <a:xfrm>
            <a:off x="9780721" y="1750234"/>
            <a:ext cx="7817477" cy="6786532"/>
          </a:xfrm>
          <a:prstGeom prst="rect">
            <a:avLst/>
          </a:prstGeom>
        </p:spPr>
      </p:pic>
      <p:sp>
        <p:nvSpPr>
          <p:cNvPr id="16" name="TextBox 16"/>
          <p:cNvSpPr txBox="1"/>
          <p:nvPr/>
        </p:nvSpPr>
        <p:spPr>
          <a:xfrm>
            <a:off x="2509233" y="5049836"/>
            <a:ext cx="473166" cy="1055452"/>
          </a:xfrm>
          <a:prstGeom prst="rect">
            <a:avLst/>
          </a:prstGeom>
        </p:spPr>
        <p:txBody>
          <a:bodyPr lIns="0" tIns="0" rIns="0" bIns="0" rtlCol="0" anchor="t">
            <a:spAutoFit/>
          </a:bodyPr>
          <a:lstStyle/>
          <a:p>
            <a:pPr algn="ctr">
              <a:lnSpc>
                <a:spcPts val="8794"/>
              </a:lnSpc>
            </a:pPr>
            <a:r>
              <a:rPr lang="en-US" sz="6282">
                <a:solidFill>
                  <a:srgbClr val="000000"/>
                </a:solidFill>
                <a:latin typeface="Assistant Regular Bold"/>
              </a:rPr>
              <a:t>B</a:t>
            </a:r>
          </a:p>
        </p:txBody>
      </p:sp>
      <p:sp>
        <p:nvSpPr>
          <p:cNvPr id="17" name="TextBox 17"/>
          <p:cNvSpPr txBox="1"/>
          <p:nvPr/>
        </p:nvSpPr>
        <p:spPr>
          <a:xfrm>
            <a:off x="5183090" y="4017939"/>
            <a:ext cx="440440" cy="1055452"/>
          </a:xfrm>
          <a:prstGeom prst="rect">
            <a:avLst/>
          </a:prstGeom>
        </p:spPr>
        <p:txBody>
          <a:bodyPr lIns="0" tIns="0" rIns="0" bIns="0" rtlCol="0" anchor="t">
            <a:spAutoFit/>
          </a:bodyPr>
          <a:lstStyle/>
          <a:p>
            <a:pPr algn="ctr">
              <a:lnSpc>
                <a:spcPts val="8794"/>
              </a:lnSpc>
            </a:pPr>
            <a:r>
              <a:rPr lang="en-US" sz="6282">
                <a:solidFill>
                  <a:srgbClr val="FFFFFF"/>
                </a:solidFill>
                <a:latin typeface="Assistant Regular Bold"/>
              </a:rPr>
              <a:t>A</a:t>
            </a:r>
          </a:p>
        </p:txBody>
      </p:sp>
      <p:sp>
        <p:nvSpPr>
          <p:cNvPr id="18" name="TextBox 18"/>
          <p:cNvSpPr txBox="1"/>
          <p:nvPr/>
        </p:nvSpPr>
        <p:spPr>
          <a:xfrm>
            <a:off x="7894631" y="5049836"/>
            <a:ext cx="457975" cy="1055452"/>
          </a:xfrm>
          <a:prstGeom prst="rect">
            <a:avLst/>
          </a:prstGeom>
        </p:spPr>
        <p:txBody>
          <a:bodyPr lIns="0" tIns="0" rIns="0" bIns="0" rtlCol="0" anchor="t">
            <a:spAutoFit/>
          </a:bodyPr>
          <a:lstStyle/>
          <a:p>
            <a:pPr algn="ctr">
              <a:lnSpc>
                <a:spcPts val="8794"/>
              </a:lnSpc>
            </a:pPr>
            <a:r>
              <a:rPr lang="en-US" sz="6282">
                <a:solidFill>
                  <a:srgbClr val="FFFFFF"/>
                </a:solidFill>
                <a:latin typeface="Assistant Regular Bold"/>
              </a:rPr>
              <a:t>C</a:t>
            </a:r>
          </a:p>
        </p:txBody>
      </p:sp>
      <p:sp>
        <p:nvSpPr>
          <p:cNvPr id="19" name="TextBox 19"/>
          <p:cNvSpPr txBox="1"/>
          <p:nvPr/>
        </p:nvSpPr>
        <p:spPr>
          <a:xfrm>
            <a:off x="4383804" y="5177802"/>
            <a:ext cx="2039011" cy="1397000"/>
          </a:xfrm>
          <a:prstGeom prst="rect">
            <a:avLst/>
          </a:prstGeom>
        </p:spPr>
        <p:txBody>
          <a:bodyPr lIns="0" tIns="0" rIns="0" bIns="0" rtlCol="0" anchor="t">
            <a:spAutoFit/>
          </a:bodyPr>
          <a:lstStyle/>
          <a:p>
            <a:pPr algn="ctr">
              <a:lnSpc>
                <a:spcPts val="2799"/>
              </a:lnSpc>
            </a:pPr>
            <a:r>
              <a:rPr lang="en-US" sz="1999">
                <a:solidFill>
                  <a:srgbClr val="FFFFFF"/>
                </a:solidFill>
                <a:latin typeface="Assistant Regular Bold"/>
              </a:rPr>
              <a:t>To protect the main body and hardware parts of the product</a:t>
            </a:r>
          </a:p>
        </p:txBody>
      </p:sp>
      <p:sp>
        <p:nvSpPr>
          <p:cNvPr id="20" name="TextBox 20"/>
          <p:cNvSpPr txBox="1"/>
          <p:nvPr/>
        </p:nvSpPr>
        <p:spPr>
          <a:xfrm>
            <a:off x="7104113" y="6209699"/>
            <a:ext cx="2039011" cy="1397000"/>
          </a:xfrm>
          <a:prstGeom prst="rect">
            <a:avLst/>
          </a:prstGeom>
        </p:spPr>
        <p:txBody>
          <a:bodyPr lIns="0" tIns="0" rIns="0" bIns="0" rtlCol="0" anchor="t">
            <a:spAutoFit/>
          </a:bodyPr>
          <a:lstStyle/>
          <a:p>
            <a:pPr algn="ctr">
              <a:lnSpc>
                <a:spcPts val="2799"/>
              </a:lnSpc>
            </a:pPr>
            <a:r>
              <a:rPr lang="en-US" sz="1999">
                <a:solidFill>
                  <a:srgbClr val="FFFFFF"/>
                </a:solidFill>
                <a:latin typeface="Assistant Regular Bold"/>
              </a:rPr>
              <a:t>The cover is attached to the main body using selg-tapping screw</a:t>
            </a:r>
          </a:p>
        </p:txBody>
      </p:sp>
      <p:sp>
        <p:nvSpPr>
          <p:cNvPr id="21" name="TextBox 21"/>
          <p:cNvSpPr txBox="1"/>
          <p:nvPr/>
        </p:nvSpPr>
        <p:spPr>
          <a:xfrm>
            <a:off x="1028700" y="1358544"/>
            <a:ext cx="6745651" cy="1389397"/>
          </a:xfrm>
          <a:prstGeom prst="rect">
            <a:avLst/>
          </a:prstGeom>
        </p:spPr>
        <p:txBody>
          <a:bodyPr lIns="0" tIns="0" rIns="0" bIns="0" rtlCol="0" anchor="t">
            <a:spAutoFit/>
          </a:bodyPr>
          <a:lstStyle/>
          <a:p>
            <a:pPr>
              <a:lnSpc>
                <a:spcPts val="11064"/>
              </a:lnSpc>
            </a:pPr>
            <a:r>
              <a:rPr lang="en-US" sz="8712">
                <a:solidFill>
                  <a:srgbClr val="000000"/>
                </a:solidFill>
                <a:latin typeface="Martel Heavy Bold"/>
              </a:rPr>
              <a:t>3D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92047" y="0"/>
            <a:ext cx="7095953" cy="10287000"/>
            <a:chOff x="0" y="0"/>
            <a:chExt cx="1868893" cy="2709333"/>
          </a:xfrm>
        </p:grpSpPr>
        <p:sp>
          <p:nvSpPr>
            <p:cNvPr id="3" name="Freeform 3"/>
            <p:cNvSpPr/>
            <p:nvPr/>
          </p:nvSpPr>
          <p:spPr>
            <a:xfrm>
              <a:off x="0" y="0"/>
              <a:ext cx="1868893" cy="2709333"/>
            </a:xfrm>
            <a:custGeom>
              <a:avLst/>
              <a:gdLst/>
              <a:ahLst/>
              <a:cxnLst/>
              <a:rect l="l" t="t" r="r" b="b"/>
              <a:pathLst>
                <a:path w="1868893" h="2709333">
                  <a:moveTo>
                    <a:pt x="0" y="0"/>
                  </a:moveTo>
                  <a:lnTo>
                    <a:pt x="1868893" y="0"/>
                  </a:lnTo>
                  <a:lnTo>
                    <a:pt x="1868893" y="2709333"/>
                  </a:lnTo>
                  <a:lnTo>
                    <a:pt x="0" y="2709333"/>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5" name="Picture 5"/>
          <p:cNvPicPr>
            <a:picLocks noChangeAspect="1"/>
          </p:cNvPicPr>
          <p:nvPr/>
        </p:nvPicPr>
        <p:blipFill>
          <a:blip r:embed="rId2"/>
          <a:srcRect/>
          <a:stretch>
            <a:fillRect/>
          </a:stretch>
        </p:blipFill>
        <p:spPr>
          <a:xfrm>
            <a:off x="1331089" y="0"/>
            <a:ext cx="7812911" cy="10287000"/>
          </a:xfrm>
          <a:prstGeom prst="rect">
            <a:avLst/>
          </a:prstGeom>
        </p:spPr>
      </p:pic>
      <p:sp>
        <p:nvSpPr>
          <p:cNvPr id="6" name="TextBox 6"/>
          <p:cNvSpPr txBox="1"/>
          <p:nvPr/>
        </p:nvSpPr>
        <p:spPr>
          <a:xfrm>
            <a:off x="11577716" y="3792537"/>
            <a:ext cx="6324616" cy="2616200"/>
          </a:xfrm>
          <a:prstGeom prst="rect">
            <a:avLst/>
          </a:prstGeom>
        </p:spPr>
        <p:txBody>
          <a:bodyPr lIns="0" tIns="0" rIns="0" bIns="0" rtlCol="0" anchor="t">
            <a:spAutoFit/>
          </a:bodyPr>
          <a:lstStyle/>
          <a:p>
            <a:pPr>
              <a:lnSpc>
                <a:spcPts val="6999"/>
              </a:lnSpc>
            </a:pPr>
            <a:r>
              <a:rPr lang="en-US" sz="4999">
                <a:solidFill>
                  <a:srgbClr val="000000"/>
                </a:solidFill>
                <a:latin typeface="Martel Heavy Bold"/>
              </a:rPr>
              <a:t>Hardware and Software Flowchart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92047" y="0"/>
            <a:ext cx="7095953" cy="10287000"/>
            <a:chOff x="0" y="0"/>
            <a:chExt cx="1868893" cy="2709333"/>
          </a:xfrm>
        </p:grpSpPr>
        <p:sp>
          <p:nvSpPr>
            <p:cNvPr id="3" name="Freeform 3"/>
            <p:cNvSpPr/>
            <p:nvPr/>
          </p:nvSpPr>
          <p:spPr>
            <a:xfrm>
              <a:off x="0" y="0"/>
              <a:ext cx="1868893" cy="2709333"/>
            </a:xfrm>
            <a:custGeom>
              <a:avLst/>
              <a:gdLst/>
              <a:ahLst/>
              <a:cxnLst/>
              <a:rect l="l" t="t" r="r" b="b"/>
              <a:pathLst>
                <a:path w="1868893" h="2709333">
                  <a:moveTo>
                    <a:pt x="0" y="0"/>
                  </a:moveTo>
                  <a:lnTo>
                    <a:pt x="1868893" y="0"/>
                  </a:lnTo>
                  <a:lnTo>
                    <a:pt x="1868893" y="2709333"/>
                  </a:lnTo>
                  <a:lnTo>
                    <a:pt x="0" y="2709333"/>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5" name="Picture 5"/>
          <p:cNvPicPr>
            <a:picLocks noChangeAspect="1"/>
          </p:cNvPicPr>
          <p:nvPr/>
        </p:nvPicPr>
        <p:blipFill>
          <a:blip r:embed="rId2"/>
          <a:srcRect/>
          <a:stretch>
            <a:fillRect/>
          </a:stretch>
        </p:blipFill>
        <p:spPr>
          <a:xfrm>
            <a:off x="2282661" y="0"/>
            <a:ext cx="6861339" cy="10287000"/>
          </a:xfrm>
          <a:prstGeom prst="rect">
            <a:avLst/>
          </a:prstGeom>
        </p:spPr>
      </p:pic>
      <p:sp>
        <p:nvSpPr>
          <p:cNvPr id="6" name="TextBox 6"/>
          <p:cNvSpPr txBox="1"/>
          <p:nvPr/>
        </p:nvSpPr>
        <p:spPr>
          <a:xfrm>
            <a:off x="11577716" y="4678362"/>
            <a:ext cx="6324616" cy="844550"/>
          </a:xfrm>
          <a:prstGeom prst="rect">
            <a:avLst/>
          </a:prstGeom>
        </p:spPr>
        <p:txBody>
          <a:bodyPr lIns="0" tIns="0" rIns="0" bIns="0" rtlCol="0" anchor="t">
            <a:spAutoFit/>
          </a:bodyPr>
          <a:lstStyle/>
          <a:p>
            <a:pPr>
              <a:lnSpc>
                <a:spcPts val="6999"/>
              </a:lnSpc>
            </a:pPr>
            <a:r>
              <a:rPr lang="en-US" sz="4999" dirty="0">
                <a:solidFill>
                  <a:srgbClr val="000000"/>
                </a:solidFill>
                <a:latin typeface="Martel Heavy Bold"/>
              </a:rPr>
              <a:t>Work Flowchart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445233" cy="10287000"/>
            <a:chOff x="0" y="0"/>
            <a:chExt cx="1434135" cy="2709333"/>
          </a:xfrm>
        </p:grpSpPr>
        <p:sp>
          <p:nvSpPr>
            <p:cNvPr id="3" name="Freeform 3"/>
            <p:cNvSpPr/>
            <p:nvPr/>
          </p:nvSpPr>
          <p:spPr>
            <a:xfrm>
              <a:off x="0" y="0"/>
              <a:ext cx="1434135" cy="2709333"/>
            </a:xfrm>
            <a:custGeom>
              <a:avLst/>
              <a:gdLst/>
              <a:ahLst/>
              <a:cxnLst/>
              <a:rect l="l" t="t" r="r" b="b"/>
              <a:pathLst>
                <a:path w="1434135" h="2709333">
                  <a:moveTo>
                    <a:pt x="0" y="0"/>
                  </a:moveTo>
                  <a:lnTo>
                    <a:pt x="1434135" y="0"/>
                  </a:lnTo>
                  <a:lnTo>
                    <a:pt x="1434135" y="2709333"/>
                  </a:lnTo>
                  <a:lnTo>
                    <a:pt x="0" y="2709333"/>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5" name="Picture 5"/>
          <p:cNvPicPr>
            <a:picLocks noChangeAspect="1"/>
          </p:cNvPicPr>
          <p:nvPr/>
        </p:nvPicPr>
        <p:blipFill>
          <a:blip r:embed="rId2"/>
          <a:srcRect/>
          <a:stretch>
            <a:fillRect/>
          </a:stretch>
        </p:blipFill>
        <p:spPr>
          <a:xfrm>
            <a:off x="6710284" y="0"/>
            <a:ext cx="10841382" cy="9258300"/>
          </a:xfrm>
          <a:prstGeom prst="rect">
            <a:avLst/>
          </a:prstGeom>
        </p:spPr>
      </p:pic>
      <p:sp>
        <p:nvSpPr>
          <p:cNvPr id="6" name="TextBox 6"/>
          <p:cNvSpPr txBox="1"/>
          <p:nvPr/>
        </p:nvSpPr>
        <p:spPr>
          <a:xfrm>
            <a:off x="385669" y="3792537"/>
            <a:ext cx="5059564" cy="2616200"/>
          </a:xfrm>
          <a:prstGeom prst="rect">
            <a:avLst/>
          </a:prstGeom>
        </p:spPr>
        <p:txBody>
          <a:bodyPr lIns="0" tIns="0" rIns="0" bIns="0" rtlCol="0" anchor="t">
            <a:spAutoFit/>
          </a:bodyPr>
          <a:lstStyle/>
          <a:p>
            <a:pPr>
              <a:lnSpc>
                <a:spcPts val="6999"/>
              </a:lnSpc>
            </a:pPr>
            <a:r>
              <a:rPr lang="en-US" sz="4999">
                <a:solidFill>
                  <a:srgbClr val="000000"/>
                </a:solidFill>
                <a:latin typeface="Martel Heavy Bold"/>
              </a:rPr>
              <a:t>Hardware and Software Architecture</a:t>
            </a:r>
          </a:p>
        </p:txBody>
      </p:sp>
      <p:sp>
        <p:nvSpPr>
          <p:cNvPr id="7" name="TextBox 7"/>
          <p:cNvSpPr txBox="1"/>
          <p:nvPr/>
        </p:nvSpPr>
        <p:spPr>
          <a:xfrm>
            <a:off x="8313940" y="9439300"/>
            <a:ext cx="1556028"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ssistant Regular"/>
              </a:rPr>
              <a:t>Hardware</a:t>
            </a:r>
          </a:p>
        </p:txBody>
      </p:sp>
      <p:sp>
        <p:nvSpPr>
          <p:cNvPr id="8" name="TextBox 8"/>
          <p:cNvSpPr txBox="1"/>
          <p:nvPr/>
        </p:nvSpPr>
        <p:spPr>
          <a:xfrm>
            <a:off x="12469988" y="9439300"/>
            <a:ext cx="1420416"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ssistant Regular"/>
              </a:rPr>
              <a:t>Software</a:t>
            </a:r>
          </a:p>
        </p:txBody>
      </p:sp>
      <p:sp>
        <p:nvSpPr>
          <p:cNvPr id="9" name="AutoShape 9"/>
          <p:cNvSpPr/>
          <p:nvPr/>
        </p:nvSpPr>
        <p:spPr>
          <a:xfrm>
            <a:off x="10108093" y="9753625"/>
            <a:ext cx="2126201" cy="0"/>
          </a:xfrm>
          <a:prstGeom prst="line">
            <a:avLst/>
          </a:prstGeom>
          <a:ln w="38100" cap="flat">
            <a:solidFill>
              <a:srgbClr val="000000"/>
            </a:solidFill>
            <a:prstDash val="solid"/>
            <a:headEnd type="arrow" w="med" len="sm"/>
            <a:tailEnd type="arrow" w="med"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142" y="2023924"/>
            <a:ext cx="4524179" cy="3051764"/>
          </a:xfrm>
          <a:prstGeom prst="rect">
            <a:avLst/>
          </a:prstGeom>
        </p:spPr>
      </p:pic>
      <p:grpSp>
        <p:nvGrpSpPr>
          <p:cNvPr id="3" name="Group 3"/>
          <p:cNvGrpSpPr/>
          <p:nvPr/>
        </p:nvGrpSpPr>
        <p:grpSpPr>
          <a:xfrm rot="-995532">
            <a:off x="7332280" y="8781844"/>
            <a:ext cx="12504578" cy="4545584"/>
            <a:chOff x="0" y="0"/>
            <a:chExt cx="3293387" cy="1197191"/>
          </a:xfrm>
        </p:grpSpPr>
        <p:sp>
          <p:nvSpPr>
            <p:cNvPr id="4" name="Freeform 4"/>
            <p:cNvSpPr/>
            <p:nvPr/>
          </p:nvSpPr>
          <p:spPr>
            <a:xfrm>
              <a:off x="0" y="0"/>
              <a:ext cx="3293387" cy="1197191"/>
            </a:xfrm>
            <a:custGeom>
              <a:avLst/>
              <a:gdLst/>
              <a:ahLst/>
              <a:cxnLst/>
              <a:rect l="l" t="t" r="r" b="b"/>
              <a:pathLst>
                <a:path w="3293387" h="1197191">
                  <a:moveTo>
                    <a:pt x="0" y="0"/>
                  </a:moveTo>
                  <a:lnTo>
                    <a:pt x="3293387" y="0"/>
                  </a:lnTo>
                  <a:lnTo>
                    <a:pt x="3293387" y="1197191"/>
                  </a:lnTo>
                  <a:lnTo>
                    <a:pt x="0" y="1197191"/>
                  </a:lnTo>
                  <a:close/>
                </a:path>
              </a:pathLst>
            </a:custGeom>
            <a:solidFill>
              <a:srgbClr val="F6F4E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6" name="TextBox 6"/>
          <p:cNvSpPr txBox="1"/>
          <p:nvPr/>
        </p:nvSpPr>
        <p:spPr>
          <a:xfrm>
            <a:off x="1246058" y="573191"/>
            <a:ext cx="13821847" cy="679450"/>
          </a:xfrm>
          <a:prstGeom prst="rect">
            <a:avLst/>
          </a:prstGeom>
        </p:spPr>
        <p:txBody>
          <a:bodyPr lIns="0" tIns="0" rIns="0" bIns="0" rtlCol="0" anchor="t">
            <a:spAutoFit/>
          </a:bodyPr>
          <a:lstStyle/>
          <a:p>
            <a:pPr>
              <a:lnSpc>
                <a:spcPts val="5599"/>
              </a:lnSpc>
            </a:pPr>
            <a:r>
              <a:rPr lang="en-US" sz="3999" dirty="0">
                <a:solidFill>
                  <a:srgbClr val="000000"/>
                </a:solidFill>
                <a:latin typeface="Martel Heavy Bold"/>
              </a:rPr>
              <a:t>Project Implementation Quality (Issues&amp; Solutions)</a:t>
            </a:r>
          </a:p>
        </p:txBody>
      </p:sp>
      <p:sp>
        <p:nvSpPr>
          <p:cNvPr id="7" name="TextBox 7"/>
          <p:cNvSpPr txBox="1"/>
          <p:nvPr/>
        </p:nvSpPr>
        <p:spPr>
          <a:xfrm>
            <a:off x="1246058" y="1957249"/>
            <a:ext cx="7236381" cy="523875"/>
          </a:xfrm>
          <a:prstGeom prst="rect">
            <a:avLst/>
          </a:prstGeom>
        </p:spPr>
        <p:txBody>
          <a:bodyPr lIns="0" tIns="0" rIns="0" bIns="0" rtlCol="0" anchor="t">
            <a:spAutoFit/>
          </a:bodyPr>
          <a:lstStyle/>
          <a:p>
            <a:pPr>
              <a:lnSpc>
                <a:spcPts val="4200"/>
              </a:lnSpc>
            </a:pPr>
            <a:r>
              <a:rPr lang="en-US" sz="3000">
                <a:solidFill>
                  <a:srgbClr val="000000"/>
                </a:solidFill>
                <a:latin typeface="Assistant Regular Bold"/>
              </a:rPr>
              <a:t>Issue1: Integrating Lidar and Camera sensors</a:t>
            </a:r>
          </a:p>
        </p:txBody>
      </p:sp>
      <p:sp>
        <p:nvSpPr>
          <p:cNvPr id="8" name="TextBox 8"/>
          <p:cNvSpPr txBox="1"/>
          <p:nvPr/>
        </p:nvSpPr>
        <p:spPr>
          <a:xfrm>
            <a:off x="1246058" y="7490145"/>
            <a:ext cx="4987766" cy="523875"/>
          </a:xfrm>
          <a:prstGeom prst="rect">
            <a:avLst/>
          </a:prstGeom>
        </p:spPr>
        <p:txBody>
          <a:bodyPr lIns="0" tIns="0" rIns="0" bIns="0" rtlCol="0" anchor="t">
            <a:spAutoFit/>
          </a:bodyPr>
          <a:lstStyle/>
          <a:p>
            <a:pPr>
              <a:lnSpc>
                <a:spcPts val="4200"/>
              </a:lnSpc>
            </a:pPr>
            <a:r>
              <a:rPr lang="en-US" sz="3000" dirty="0">
                <a:solidFill>
                  <a:srgbClr val="000000"/>
                </a:solidFill>
                <a:latin typeface="Assistant Regular Bold"/>
              </a:rPr>
              <a:t>Issue3: Sensor Data Processing</a:t>
            </a:r>
          </a:p>
        </p:txBody>
      </p:sp>
      <p:sp>
        <p:nvSpPr>
          <p:cNvPr id="9" name="TextBox 9"/>
          <p:cNvSpPr txBox="1"/>
          <p:nvPr/>
        </p:nvSpPr>
        <p:spPr>
          <a:xfrm>
            <a:off x="1246058" y="4956341"/>
            <a:ext cx="7373898" cy="523875"/>
          </a:xfrm>
          <a:prstGeom prst="rect">
            <a:avLst/>
          </a:prstGeom>
        </p:spPr>
        <p:txBody>
          <a:bodyPr lIns="0" tIns="0" rIns="0" bIns="0" rtlCol="0" anchor="t">
            <a:spAutoFit/>
          </a:bodyPr>
          <a:lstStyle/>
          <a:p>
            <a:pPr>
              <a:lnSpc>
                <a:spcPts val="4200"/>
              </a:lnSpc>
            </a:pPr>
            <a:r>
              <a:rPr lang="en-US" sz="3000">
                <a:solidFill>
                  <a:srgbClr val="000000"/>
                </a:solidFill>
                <a:latin typeface="Assistant Regular Bold"/>
              </a:rPr>
              <a:t>Issue2: Gripper arm Control and Manipulation</a:t>
            </a:r>
          </a:p>
        </p:txBody>
      </p:sp>
      <p:sp>
        <p:nvSpPr>
          <p:cNvPr id="10" name="TextBox 10"/>
          <p:cNvSpPr txBox="1"/>
          <p:nvPr/>
        </p:nvSpPr>
        <p:spPr>
          <a:xfrm>
            <a:off x="12097321" y="6451525"/>
            <a:ext cx="6043751" cy="523875"/>
          </a:xfrm>
          <a:prstGeom prst="rect">
            <a:avLst/>
          </a:prstGeom>
        </p:spPr>
        <p:txBody>
          <a:bodyPr lIns="0" tIns="0" rIns="0" bIns="0" rtlCol="0" anchor="t">
            <a:spAutoFit/>
          </a:bodyPr>
          <a:lstStyle/>
          <a:p>
            <a:pPr>
              <a:lnSpc>
                <a:spcPts val="4200"/>
              </a:lnSpc>
            </a:pPr>
            <a:r>
              <a:rPr lang="en-US" sz="3000">
                <a:solidFill>
                  <a:srgbClr val="000000"/>
                </a:solidFill>
                <a:latin typeface="Assistant Regular Bold"/>
              </a:rPr>
              <a:t>Issue5: Path Planning and Navigation</a:t>
            </a:r>
          </a:p>
        </p:txBody>
      </p:sp>
      <p:sp>
        <p:nvSpPr>
          <p:cNvPr id="11" name="TextBox 11"/>
          <p:cNvSpPr txBox="1"/>
          <p:nvPr/>
        </p:nvSpPr>
        <p:spPr>
          <a:xfrm>
            <a:off x="12477391" y="1957249"/>
            <a:ext cx="5791559" cy="1057275"/>
          </a:xfrm>
          <a:prstGeom prst="rect">
            <a:avLst/>
          </a:prstGeom>
        </p:spPr>
        <p:txBody>
          <a:bodyPr lIns="0" tIns="0" rIns="0" bIns="0" rtlCol="0" anchor="t">
            <a:spAutoFit/>
          </a:bodyPr>
          <a:lstStyle/>
          <a:p>
            <a:pPr>
              <a:lnSpc>
                <a:spcPts val="4200"/>
              </a:lnSpc>
            </a:pPr>
            <a:r>
              <a:rPr lang="en-US" sz="3000">
                <a:solidFill>
                  <a:srgbClr val="000000"/>
                </a:solidFill>
                <a:latin typeface="Assistant Regular Bold"/>
              </a:rPr>
              <a:t>Issue4: Object Detection and Recognition</a:t>
            </a:r>
          </a:p>
        </p:txBody>
      </p:sp>
      <p:sp>
        <p:nvSpPr>
          <p:cNvPr id="12" name="TextBox 12"/>
          <p:cNvSpPr txBox="1"/>
          <p:nvPr/>
        </p:nvSpPr>
        <p:spPr>
          <a:xfrm>
            <a:off x="1246058" y="2585757"/>
            <a:ext cx="5697544" cy="1837426"/>
          </a:xfrm>
          <a:prstGeom prst="rect">
            <a:avLst/>
          </a:prstGeom>
        </p:spPr>
        <p:txBody>
          <a:bodyPr wrap="square" lIns="0" tIns="0" rIns="0" bIns="0" rtlCol="0" anchor="t">
            <a:spAutoFit/>
          </a:bodyPr>
          <a:lstStyle/>
          <a:p>
            <a:pPr>
              <a:lnSpc>
                <a:spcPts val="2940"/>
              </a:lnSpc>
            </a:pPr>
            <a:r>
              <a:rPr lang="en-US" sz="2100" dirty="0">
                <a:solidFill>
                  <a:srgbClr val="000000"/>
                </a:solidFill>
                <a:latin typeface="Abadi MT Condensed Light" panose="020B0306030101010103" pitchFamily="34" charset="77"/>
              </a:rPr>
              <a:t>Solution1: Ensuring proper integration and sync of the lidar and camera sensor with turtle Bot 3 Burger platform. By connecting the sensors to the appropriate interfaces or ports on the robot and configuring them to work properly</a:t>
            </a:r>
          </a:p>
          <a:p>
            <a:pPr>
              <a:lnSpc>
                <a:spcPts val="2940"/>
              </a:lnSpc>
            </a:pPr>
            <a:endParaRPr lang="en-US" sz="2100" dirty="0">
              <a:solidFill>
                <a:srgbClr val="000000"/>
              </a:solidFill>
              <a:latin typeface="Assistant Regular"/>
            </a:endParaRPr>
          </a:p>
        </p:txBody>
      </p:sp>
      <p:sp>
        <p:nvSpPr>
          <p:cNvPr id="13" name="TextBox 13"/>
          <p:cNvSpPr txBox="1"/>
          <p:nvPr/>
        </p:nvSpPr>
        <p:spPr>
          <a:xfrm>
            <a:off x="1246058" y="8204520"/>
            <a:ext cx="8589173" cy="1100622"/>
          </a:xfrm>
          <a:prstGeom prst="rect">
            <a:avLst/>
          </a:prstGeom>
        </p:spPr>
        <p:txBody>
          <a:bodyPr lIns="0" tIns="0" rIns="0" bIns="0" rtlCol="0" anchor="t">
            <a:spAutoFit/>
          </a:bodyPr>
          <a:lstStyle/>
          <a:p>
            <a:pPr>
              <a:lnSpc>
                <a:spcPts val="2940"/>
              </a:lnSpc>
            </a:pPr>
            <a:r>
              <a:rPr lang="en-US" sz="2100" dirty="0">
                <a:solidFill>
                  <a:srgbClr val="000000"/>
                </a:solidFill>
                <a:latin typeface="Abadi MT Condensed Light" panose="020B0306030101010103" pitchFamily="34" charset="77"/>
              </a:rPr>
              <a:t>Solution3: Developing robust algorithms for processing the data from the lidar and camera sensors. By implementing sensor fusing techniques to combine the information from the sensors for accurate perception and mapping.</a:t>
            </a:r>
          </a:p>
        </p:txBody>
      </p:sp>
      <p:sp>
        <p:nvSpPr>
          <p:cNvPr id="14" name="TextBox 14"/>
          <p:cNvSpPr txBox="1"/>
          <p:nvPr/>
        </p:nvSpPr>
        <p:spPr>
          <a:xfrm>
            <a:off x="1246058" y="5765331"/>
            <a:ext cx="4762859" cy="1100622"/>
          </a:xfrm>
          <a:prstGeom prst="rect">
            <a:avLst/>
          </a:prstGeom>
        </p:spPr>
        <p:txBody>
          <a:bodyPr lIns="0" tIns="0" rIns="0" bIns="0" rtlCol="0" anchor="t">
            <a:spAutoFit/>
          </a:bodyPr>
          <a:lstStyle/>
          <a:p>
            <a:pPr>
              <a:lnSpc>
                <a:spcPts val="2940"/>
              </a:lnSpc>
            </a:pPr>
            <a:r>
              <a:rPr lang="en-US" sz="2100" dirty="0">
                <a:solidFill>
                  <a:srgbClr val="000000"/>
                </a:solidFill>
                <a:latin typeface="Abadi MT Condensed Light" panose="020B0306030101010103" pitchFamily="34" charset="77"/>
              </a:rPr>
              <a:t>Solution2: Implementing control algorithms for the robot’s gripper for precise and reliable picking and dropping of items.</a:t>
            </a:r>
          </a:p>
        </p:txBody>
      </p:sp>
      <p:sp>
        <p:nvSpPr>
          <p:cNvPr id="15" name="TextBox 15"/>
          <p:cNvSpPr txBox="1"/>
          <p:nvPr/>
        </p:nvSpPr>
        <p:spPr>
          <a:xfrm>
            <a:off x="12097321" y="7246695"/>
            <a:ext cx="4762859" cy="1837426"/>
          </a:xfrm>
          <a:prstGeom prst="rect">
            <a:avLst/>
          </a:prstGeom>
        </p:spPr>
        <p:txBody>
          <a:bodyPr lIns="0" tIns="0" rIns="0" bIns="0" rtlCol="0" anchor="t">
            <a:spAutoFit/>
          </a:bodyPr>
          <a:lstStyle/>
          <a:p>
            <a:pPr>
              <a:lnSpc>
                <a:spcPts val="2940"/>
              </a:lnSpc>
            </a:pPr>
            <a:r>
              <a:rPr lang="en-US" sz="2100" dirty="0">
                <a:solidFill>
                  <a:srgbClr val="000000"/>
                </a:solidFill>
                <a:latin typeface="Abadi MT Condensed Light" panose="020B0306030101010103" pitchFamily="34" charset="77"/>
              </a:rPr>
              <a:t>Solution5: Develop path planning and navigation algorithms that utilize the sensor’s data to avoid obstacles and plan optimal paths for picking and dropping items.</a:t>
            </a:r>
          </a:p>
          <a:p>
            <a:pPr>
              <a:lnSpc>
                <a:spcPts val="2940"/>
              </a:lnSpc>
            </a:pPr>
            <a:endParaRPr lang="en-US" sz="2100" dirty="0">
              <a:solidFill>
                <a:srgbClr val="000000"/>
              </a:solidFill>
              <a:latin typeface="Assistant Regular"/>
            </a:endParaRPr>
          </a:p>
        </p:txBody>
      </p:sp>
      <p:sp>
        <p:nvSpPr>
          <p:cNvPr id="16" name="TextBox 16"/>
          <p:cNvSpPr txBox="1"/>
          <p:nvPr/>
        </p:nvSpPr>
        <p:spPr>
          <a:xfrm>
            <a:off x="12477391" y="3138297"/>
            <a:ext cx="5507185" cy="2216312"/>
          </a:xfrm>
          <a:prstGeom prst="rect">
            <a:avLst/>
          </a:prstGeom>
        </p:spPr>
        <p:txBody>
          <a:bodyPr lIns="0" tIns="0" rIns="0" bIns="0" rtlCol="0" anchor="t">
            <a:spAutoFit/>
          </a:bodyPr>
          <a:lstStyle/>
          <a:p>
            <a:pPr>
              <a:lnSpc>
                <a:spcPts val="2940"/>
              </a:lnSpc>
            </a:pPr>
            <a:r>
              <a:rPr lang="en-US" sz="2100" dirty="0">
                <a:solidFill>
                  <a:srgbClr val="000000"/>
                </a:solidFill>
                <a:latin typeface="Abadi MT Condensed Light" panose="020B0306030101010103" pitchFamily="34" charset="77"/>
              </a:rPr>
              <a:t>Solution4: Implementing computer vision algorithms to detect and recognize objects using the camera sensor. This involves training or using pre-trained models for object detection, classification, and localization. The algorithms should be optimized for real-time performance on the TurtleBot 3 Burger’s computational resources.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564A0884-0175-DD7F-B2D3-B9E2B550D39D}"/>
              </a:ext>
            </a:extLst>
          </p:cNvPr>
          <p:cNvGrpSpPr/>
          <p:nvPr/>
        </p:nvGrpSpPr>
        <p:grpSpPr>
          <a:xfrm>
            <a:off x="609600" y="312777"/>
            <a:ext cx="11584179" cy="1828801"/>
            <a:chOff x="0" y="0"/>
            <a:chExt cx="3293387" cy="1197191"/>
          </a:xfrm>
        </p:grpSpPr>
        <p:sp>
          <p:nvSpPr>
            <p:cNvPr id="3" name="Freeform 4">
              <a:extLst>
                <a:ext uri="{FF2B5EF4-FFF2-40B4-BE49-F238E27FC236}">
                  <a16:creationId xmlns:a16="http://schemas.microsoft.com/office/drawing/2014/main" id="{F9E8774A-D0A8-EC5B-79B5-82036A8BA5EA}"/>
                </a:ext>
              </a:extLst>
            </p:cNvPr>
            <p:cNvSpPr/>
            <p:nvPr/>
          </p:nvSpPr>
          <p:spPr>
            <a:xfrm>
              <a:off x="0" y="0"/>
              <a:ext cx="3293387" cy="1197191"/>
            </a:xfrm>
            <a:custGeom>
              <a:avLst/>
              <a:gdLst/>
              <a:ahLst/>
              <a:cxnLst/>
              <a:rect l="l" t="t" r="r" b="b"/>
              <a:pathLst>
                <a:path w="3293387" h="1197191">
                  <a:moveTo>
                    <a:pt x="0" y="0"/>
                  </a:moveTo>
                  <a:lnTo>
                    <a:pt x="3293387" y="0"/>
                  </a:lnTo>
                  <a:lnTo>
                    <a:pt x="3293387" y="1197191"/>
                  </a:lnTo>
                  <a:lnTo>
                    <a:pt x="0" y="1197191"/>
                  </a:lnTo>
                  <a:close/>
                </a:path>
              </a:pathLst>
            </a:custGeom>
            <a:solidFill>
              <a:srgbClr val="F6F4EF"/>
            </a:solidFill>
          </p:spPr>
        </p:sp>
        <p:sp>
          <p:nvSpPr>
            <p:cNvPr id="4" name="TextBox 5">
              <a:extLst>
                <a:ext uri="{FF2B5EF4-FFF2-40B4-BE49-F238E27FC236}">
                  <a16:creationId xmlns:a16="http://schemas.microsoft.com/office/drawing/2014/main" id="{81C79714-D345-A00C-2193-2FA6DC5553D3}"/>
                </a:ext>
              </a:extLst>
            </p:cNvPr>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5" name="TextBox 4">
            <a:extLst>
              <a:ext uri="{FF2B5EF4-FFF2-40B4-BE49-F238E27FC236}">
                <a16:creationId xmlns:a16="http://schemas.microsoft.com/office/drawing/2014/main" id="{1227A55A-B286-7444-C02D-48ACC0E239CB}"/>
              </a:ext>
            </a:extLst>
          </p:cNvPr>
          <p:cNvSpPr txBox="1"/>
          <p:nvPr/>
        </p:nvSpPr>
        <p:spPr>
          <a:xfrm>
            <a:off x="1257299" y="750818"/>
            <a:ext cx="10488192" cy="861774"/>
          </a:xfrm>
          <a:prstGeom prst="rect">
            <a:avLst/>
          </a:prstGeom>
          <a:noFill/>
        </p:spPr>
        <p:txBody>
          <a:bodyPr wrap="none" rtlCol="0">
            <a:spAutoFit/>
          </a:bodyPr>
          <a:lstStyle/>
          <a:p>
            <a:r>
              <a:rPr lang="en-KR" sz="5000" b="1" dirty="0"/>
              <a:t>Management – Production and Service</a:t>
            </a:r>
          </a:p>
        </p:txBody>
      </p:sp>
      <p:sp>
        <p:nvSpPr>
          <p:cNvPr id="7" name="Oval 6">
            <a:extLst>
              <a:ext uri="{FF2B5EF4-FFF2-40B4-BE49-F238E27FC236}">
                <a16:creationId xmlns:a16="http://schemas.microsoft.com/office/drawing/2014/main" id="{715E4516-269A-9810-7982-06C922F6CE67}"/>
              </a:ext>
            </a:extLst>
          </p:cNvPr>
          <p:cNvSpPr/>
          <p:nvPr/>
        </p:nvSpPr>
        <p:spPr>
          <a:xfrm>
            <a:off x="914400" y="2705099"/>
            <a:ext cx="3065882" cy="26953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8" name="TextBox 7">
            <a:extLst>
              <a:ext uri="{FF2B5EF4-FFF2-40B4-BE49-F238E27FC236}">
                <a16:creationId xmlns:a16="http://schemas.microsoft.com/office/drawing/2014/main" id="{DE2FCD00-37A2-1BF7-3295-2454B8E4DB5D}"/>
              </a:ext>
            </a:extLst>
          </p:cNvPr>
          <p:cNvSpPr txBox="1"/>
          <p:nvPr/>
        </p:nvSpPr>
        <p:spPr>
          <a:xfrm>
            <a:off x="1486065" y="3428245"/>
            <a:ext cx="1944548" cy="1384995"/>
          </a:xfrm>
          <a:prstGeom prst="rect">
            <a:avLst/>
          </a:prstGeom>
          <a:noFill/>
        </p:spPr>
        <p:txBody>
          <a:bodyPr wrap="square" rtlCol="0">
            <a:spAutoFit/>
          </a:bodyPr>
          <a:lstStyle/>
          <a:p>
            <a:r>
              <a:rPr lang="en-KR" sz="2800" dirty="0"/>
              <a:t>Turtle Bot-3</a:t>
            </a:r>
          </a:p>
          <a:p>
            <a:r>
              <a:rPr lang="en-KR" sz="2800" dirty="0"/>
              <a:t>Arm Cortex</a:t>
            </a:r>
          </a:p>
          <a:p>
            <a:r>
              <a:rPr lang="en-KR" sz="2800" dirty="0"/>
              <a:t>   (Source)</a:t>
            </a:r>
          </a:p>
        </p:txBody>
      </p:sp>
      <p:sp>
        <p:nvSpPr>
          <p:cNvPr id="10" name="Oval 9">
            <a:extLst>
              <a:ext uri="{FF2B5EF4-FFF2-40B4-BE49-F238E27FC236}">
                <a16:creationId xmlns:a16="http://schemas.microsoft.com/office/drawing/2014/main" id="{CB5F565E-6482-9A9D-7FDD-389612AA63E7}"/>
              </a:ext>
            </a:extLst>
          </p:cNvPr>
          <p:cNvSpPr/>
          <p:nvPr/>
        </p:nvSpPr>
        <p:spPr>
          <a:xfrm>
            <a:off x="5867400" y="2711302"/>
            <a:ext cx="3276600" cy="2689126"/>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11" name="Right Arrow 10">
            <a:extLst>
              <a:ext uri="{FF2B5EF4-FFF2-40B4-BE49-F238E27FC236}">
                <a16:creationId xmlns:a16="http://schemas.microsoft.com/office/drawing/2014/main" id="{60DBB115-CFB1-D33C-8639-FDEBF9B37D77}"/>
              </a:ext>
            </a:extLst>
          </p:cNvPr>
          <p:cNvSpPr/>
          <p:nvPr/>
        </p:nvSpPr>
        <p:spPr>
          <a:xfrm flipV="1">
            <a:off x="4303907" y="3739741"/>
            <a:ext cx="1066800" cy="762002"/>
          </a:xfrm>
          <a:prstGeom prst="righ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2" name="Picture 11">
            <a:extLst>
              <a:ext uri="{FF2B5EF4-FFF2-40B4-BE49-F238E27FC236}">
                <a16:creationId xmlns:a16="http://schemas.microsoft.com/office/drawing/2014/main" id="{E282485F-C697-4506-CC5E-0C9C0B1FE0E9}"/>
              </a:ext>
            </a:extLst>
          </p:cNvPr>
          <p:cNvPicPr>
            <a:picLocks noChangeAspect="1"/>
          </p:cNvPicPr>
          <p:nvPr/>
        </p:nvPicPr>
        <p:blipFill>
          <a:blip r:embed="rId2"/>
          <a:stretch>
            <a:fillRect/>
          </a:stretch>
        </p:blipFill>
        <p:spPr>
          <a:xfrm>
            <a:off x="14693900" y="1079499"/>
            <a:ext cx="2679700" cy="3251200"/>
          </a:xfrm>
          <a:prstGeom prst="rect">
            <a:avLst/>
          </a:prstGeom>
        </p:spPr>
      </p:pic>
      <p:sp>
        <p:nvSpPr>
          <p:cNvPr id="13" name="TextBox 12">
            <a:extLst>
              <a:ext uri="{FF2B5EF4-FFF2-40B4-BE49-F238E27FC236}">
                <a16:creationId xmlns:a16="http://schemas.microsoft.com/office/drawing/2014/main" id="{1A41D4E2-409C-33BF-83ED-3F459647AD0F}"/>
              </a:ext>
            </a:extLst>
          </p:cNvPr>
          <p:cNvSpPr txBox="1"/>
          <p:nvPr/>
        </p:nvSpPr>
        <p:spPr>
          <a:xfrm>
            <a:off x="6401689" y="3651905"/>
            <a:ext cx="2285111" cy="707886"/>
          </a:xfrm>
          <a:prstGeom prst="rect">
            <a:avLst/>
          </a:prstGeom>
          <a:noFill/>
        </p:spPr>
        <p:txBody>
          <a:bodyPr wrap="square" rtlCol="0">
            <a:spAutoFit/>
          </a:bodyPr>
          <a:lstStyle/>
          <a:p>
            <a:r>
              <a:rPr lang="en-KR" sz="4000" dirty="0"/>
              <a:t>Prototype</a:t>
            </a:r>
            <a:endParaRPr lang="en-KR" dirty="0"/>
          </a:p>
        </p:txBody>
      </p:sp>
      <p:sp>
        <p:nvSpPr>
          <p:cNvPr id="14" name="Right Arrow 13">
            <a:extLst>
              <a:ext uri="{FF2B5EF4-FFF2-40B4-BE49-F238E27FC236}">
                <a16:creationId xmlns:a16="http://schemas.microsoft.com/office/drawing/2014/main" id="{3FBC0139-7BB0-B7D3-DF92-DBF0A607DE64}"/>
              </a:ext>
            </a:extLst>
          </p:cNvPr>
          <p:cNvSpPr/>
          <p:nvPr/>
        </p:nvSpPr>
        <p:spPr>
          <a:xfrm flipV="1">
            <a:off x="9585819" y="3739741"/>
            <a:ext cx="1066800" cy="762002"/>
          </a:xfrm>
          <a:prstGeom prst="righ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15" name="Oval 14">
            <a:extLst>
              <a:ext uri="{FF2B5EF4-FFF2-40B4-BE49-F238E27FC236}">
                <a16:creationId xmlns:a16="http://schemas.microsoft.com/office/drawing/2014/main" id="{F2FEDAC0-14A1-C18A-E082-972464B50C86}"/>
              </a:ext>
            </a:extLst>
          </p:cNvPr>
          <p:cNvSpPr/>
          <p:nvPr/>
        </p:nvSpPr>
        <p:spPr>
          <a:xfrm>
            <a:off x="11181764" y="2847665"/>
            <a:ext cx="3276600" cy="269532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16" name="TextBox 15">
            <a:extLst>
              <a:ext uri="{FF2B5EF4-FFF2-40B4-BE49-F238E27FC236}">
                <a16:creationId xmlns:a16="http://schemas.microsoft.com/office/drawing/2014/main" id="{152617BF-7B61-079F-D37E-D423356AD361}"/>
              </a:ext>
            </a:extLst>
          </p:cNvPr>
          <p:cNvSpPr txBox="1"/>
          <p:nvPr/>
        </p:nvSpPr>
        <p:spPr>
          <a:xfrm>
            <a:off x="11423204" y="3410500"/>
            <a:ext cx="2834767" cy="1569660"/>
          </a:xfrm>
          <a:prstGeom prst="rect">
            <a:avLst/>
          </a:prstGeom>
          <a:noFill/>
        </p:spPr>
        <p:txBody>
          <a:bodyPr wrap="square" rtlCol="0">
            <a:spAutoFit/>
          </a:bodyPr>
          <a:lstStyle/>
          <a:p>
            <a:r>
              <a:rPr lang="en-KR" sz="3200" dirty="0"/>
              <a:t>Home-Service Robot</a:t>
            </a:r>
          </a:p>
          <a:p>
            <a:r>
              <a:rPr lang="en-KR" sz="3200" dirty="0"/>
              <a:t>(Finished good)</a:t>
            </a:r>
          </a:p>
        </p:txBody>
      </p:sp>
      <p:sp>
        <p:nvSpPr>
          <p:cNvPr id="19" name="Block Arc 18">
            <a:extLst>
              <a:ext uri="{FF2B5EF4-FFF2-40B4-BE49-F238E27FC236}">
                <a16:creationId xmlns:a16="http://schemas.microsoft.com/office/drawing/2014/main" id="{13EA9E3C-A7E8-22E2-1AA4-6605A43E7CB1}"/>
              </a:ext>
            </a:extLst>
          </p:cNvPr>
          <p:cNvSpPr/>
          <p:nvPr/>
        </p:nvSpPr>
        <p:spPr>
          <a:xfrm flipV="1">
            <a:off x="2918178" y="4857827"/>
            <a:ext cx="9790252" cy="2224647"/>
          </a:xfrm>
          <a:prstGeom prst="blockArc">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tx1"/>
              </a:solidFill>
            </a:endParaRPr>
          </a:p>
        </p:txBody>
      </p:sp>
      <p:sp>
        <p:nvSpPr>
          <p:cNvPr id="21" name="Rectangle 20">
            <a:extLst>
              <a:ext uri="{FF2B5EF4-FFF2-40B4-BE49-F238E27FC236}">
                <a16:creationId xmlns:a16="http://schemas.microsoft.com/office/drawing/2014/main" id="{B73101E7-673E-DA46-F2E2-C9FB182EC90E}"/>
              </a:ext>
            </a:extLst>
          </p:cNvPr>
          <p:cNvSpPr/>
          <p:nvPr/>
        </p:nvSpPr>
        <p:spPr>
          <a:xfrm>
            <a:off x="4709000" y="7410590"/>
            <a:ext cx="5593400" cy="24182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22" name="TextBox 21">
            <a:extLst>
              <a:ext uri="{FF2B5EF4-FFF2-40B4-BE49-F238E27FC236}">
                <a16:creationId xmlns:a16="http://schemas.microsoft.com/office/drawing/2014/main" id="{C25AB4B2-4397-0B63-3375-4F3246B8499F}"/>
              </a:ext>
            </a:extLst>
          </p:cNvPr>
          <p:cNvSpPr txBox="1"/>
          <p:nvPr/>
        </p:nvSpPr>
        <p:spPr>
          <a:xfrm>
            <a:off x="5073154" y="7723192"/>
            <a:ext cx="6672337" cy="2123658"/>
          </a:xfrm>
          <a:prstGeom prst="rect">
            <a:avLst/>
          </a:prstGeom>
          <a:noFill/>
        </p:spPr>
        <p:txBody>
          <a:bodyPr wrap="square" rtlCol="0">
            <a:spAutoFit/>
          </a:bodyPr>
          <a:lstStyle/>
          <a:p>
            <a:r>
              <a:rPr lang="en-KR" sz="2800" dirty="0"/>
              <a:t>Deliver to Customers:</a:t>
            </a:r>
          </a:p>
          <a:p>
            <a:pPr marL="342900" indent="-342900">
              <a:buFontTx/>
              <a:buChar char="-"/>
            </a:pPr>
            <a:r>
              <a:rPr lang="en-KR" sz="2800" dirty="0"/>
              <a:t>Individuals</a:t>
            </a:r>
          </a:p>
          <a:p>
            <a:pPr marL="342900" indent="-342900">
              <a:buFontTx/>
              <a:buChar char="-"/>
            </a:pPr>
            <a:r>
              <a:rPr lang="en-KR" sz="2800" dirty="0"/>
              <a:t>B</a:t>
            </a:r>
            <a:r>
              <a:rPr lang="en-US" sz="2800" dirty="0"/>
              <a:t>u</a:t>
            </a:r>
            <a:r>
              <a:rPr lang="en-KR" sz="2800" dirty="0"/>
              <a:t>siness Organizations</a:t>
            </a:r>
          </a:p>
          <a:p>
            <a:pPr marL="342900" indent="-342900">
              <a:buFontTx/>
              <a:buChar char="-"/>
            </a:pPr>
            <a:r>
              <a:rPr lang="en-KR" sz="2800" dirty="0"/>
              <a:t>Government Organizations</a:t>
            </a:r>
          </a:p>
          <a:p>
            <a:pPr marL="342900" indent="-342900">
              <a:buFontTx/>
              <a:buChar char="-"/>
            </a:pPr>
            <a:endParaRPr lang="en-KR" sz="2000" dirty="0"/>
          </a:p>
        </p:txBody>
      </p:sp>
    </p:spTree>
    <p:extLst>
      <p:ext uri="{BB962C8B-B14F-4D97-AF65-F5344CB8AC3E}">
        <p14:creationId xmlns:p14="http://schemas.microsoft.com/office/powerpoint/2010/main" val="1142273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564A0884-0175-DD7F-B2D3-B9E2B550D39D}"/>
              </a:ext>
            </a:extLst>
          </p:cNvPr>
          <p:cNvGrpSpPr/>
          <p:nvPr/>
        </p:nvGrpSpPr>
        <p:grpSpPr>
          <a:xfrm>
            <a:off x="609600" y="312777"/>
            <a:ext cx="11584179" cy="1828801"/>
            <a:chOff x="0" y="0"/>
            <a:chExt cx="3293387" cy="1197191"/>
          </a:xfrm>
        </p:grpSpPr>
        <p:sp>
          <p:nvSpPr>
            <p:cNvPr id="3" name="Freeform 4">
              <a:extLst>
                <a:ext uri="{FF2B5EF4-FFF2-40B4-BE49-F238E27FC236}">
                  <a16:creationId xmlns:a16="http://schemas.microsoft.com/office/drawing/2014/main" id="{F9E8774A-D0A8-EC5B-79B5-82036A8BA5EA}"/>
                </a:ext>
              </a:extLst>
            </p:cNvPr>
            <p:cNvSpPr/>
            <p:nvPr/>
          </p:nvSpPr>
          <p:spPr>
            <a:xfrm>
              <a:off x="0" y="0"/>
              <a:ext cx="3293387" cy="1197191"/>
            </a:xfrm>
            <a:custGeom>
              <a:avLst/>
              <a:gdLst/>
              <a:ahLst/>
              <a:cxnLst/>
              <a:rect l="l" t="t" r="r" b="b"/>
              <a:pathLst>
                <a:path w="3293387" h="1197191">
                  <a:moveTo>
                    <a:pt x="0" y="0"/>
                  </a:moveTo>
                  <a:lnTo>
                    <a:pt x="3293387" y="0"/>
                  </a:lnTo>
                  <a:lnTo>
                    <a:pt x="3293387" y="1197191"/>
                  </a:lnTo>
                  <a:lnTo>
                    <a:pt x="0" y="1197191"/>
                  </a:lnTo>
                  <a:close/>
                </a:path>
              </a:pathLst>
            </a:custGeom>
            <a:solidFill>
              <a:srgbClr val="F6F4EF"/>
            </a:solidFill>
          </p:spPr>
        </p:sp>
        <p:sp>
          <p:nvSpPr>
            <p:cNvPr id="4" name="TextBox 5">
              <a:extLst>
                <a:ext uri="{FF2B5EF4-FFF2-40B4-BE49-F238E27FC236}">
                  <a16:creationId xmlns:a16="http://schemas.microsoft.com/office/drawing/2014/main" id="{81C79714-D345-A00C-2193-2FA6DC5553D3}"/>
                </a:ext>
              </a:extLst>
            </p:cNvPr>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5" name="TextBox 4">
            <a:extLst>
              <a:ext uri="{FF2B5EF4-FFF2-40B4-BE49-F238E27FC236}">
                <a16:creationId xmlns:a16="http://schemas.microsoft.com/office/drawing/2014/main" id="{1227A55A-B286-7444-C02D-48ACC0E239CB}"/>
              </a:ext>
            </a:extLst>
          </p:cNvPr>
          <p:cNvSpPr txBox="1"/>
          <p:nvPr/>
        </p:nvSpPr>
        <p:spPr>
          <a:xfrm>
            <a:off x="1257299" y="750818"/>
            <a:ext cx="10488192" cy="861774"/>
          </a:xfrm>
          <a:prstGeom prst="rect">
            <a:avLst/>
          </a:prstGeom>
          <a:noFill/>
        </p:spPr>
        <p:txBody>
          <a:bodyPr wrap="none" rtlCol="0">
            <a:spAutoFit/>
          </a:bodyPr>
          <a:lstStyle/>
          <a:p>
            <a:r>
              <a:rPr lang="en-KR" sz="5000" b="1" dirty="0"/>
              <a:t>Management – Production and Service</a:t>
            </a:r>
          </a:p>
        </p:txBody>
      </p:sp>
      <p:sp>
        <p:nvSpPr>
          <p:cNvPr id="6" name="TextBox 5">
            <a:extLst>
              <a:ext uri="{FF2B5EF4-FFF2-40B4-BE49-F238E27FC236}">
                <a16:creationId xmlns:a16="http://schemas.microsoft.com/office/drawing/2014/main" id="{79255952-3645-0288-3B2A-A09050C8F85B}"/>
              </a:ext>
            </a:extLst>
          </p:cNvPr>
          <p:cNvSpPr txBox="1"/>
          <p:nvPr/>
        </p:nvSpPr>
        <p:spPr>
          <a:xfrm>
            <a:off x="609600" y="2980541"/>
            <a:ext cx="11963400" cy="6555641"/>
          </a:xfrm>
          <a:prstGeom prst="rect">
            <a:avLst/>
          </a:prstGeom>
          <a:noFill/>
        </p:spPr>
        <p:txBody>
          <a:bodyPr wrap="square" rtlCol="0">
            <a:spAutoFit/>
          </a:bodyPr>
          <a:lstStyle/>
          <a:p>
            <a:r>
              <a:rPr lang="en-KR" sz="4000" dirty="0">
                <a:latin typeface="Abadi MT Condensed Light" panose="020B0306030101010103" pitchFamily="34" charset="77"/>
              </a:rPr>
              <a:t>Service Package:</a:t>
            </a:r>
          </a:p>
          <a:p>
            <a:endParaRPr lang="en-KR" sz="4000" dirty="0">
              <a:latin typeface="Abadi MT Condensed Light" panose="020B0306030101010103" pitchFamily="34" charset="77"/>
            </a:endParaRPr>
          </a:p>
          <a:p>
            <a:pPr marL="742950" indent="-742950">
              <a:lnSpc>
                <a:spcPct val="150000"/>
              </a:lnSpc>
              <a:buAutoNum type="arabicPeriod"/>
            </a:pPr>
            <a:r>
              <a:rPr lang="en-KR" sz="4000" dirty="0">
                <a:solidFill>
                  <a:schemeClr val="accent4">
                    <a:lumMod val="75000"/>
                  </a:schemeClr>
                </a:solidFill>
                <a:latin typeface="Abadi MT Condensed Light" panose="020B0306030101010103" pitchFamily="34" charset="77"/>
              </a:rPr>
              <a:t>Supporting facility</a:t>
            </a:r>
          </a:p>
          <a:p>
            <a:pPr marL="742950" indent="-742950">
              <a:lnSpc>
                <a:spcPct val="150000"/>
              </a:lnSpc>
              <a:buAutoNum type="arabicPeriod"/>
            </a:pPr>
            <a:r>
              <a:rPr lang="en-KR" sz="4000" dirty="0">
                <a:solidFill>
                  <a:schemeClr val="accent4">
                    <a:lumMod val="75000"/>
                  </a:schemeClr>
                </a:solidFill>
                <a:latin typeface="Abadi MT Condensed Light" panose="020B0306030101010103" pitchFamily="34" charset="77"/>
              </a:rPr>
              <a:t>Facilitating goods</a:t>
            </a:r>
          </a:p>
          <a:p>
            <a:pPr marL="742950" indent="-742950">
              <a:lnSpc>
                <a:spcPct val="150000"/>
              </a:lnSpc>
              <a:buAutoNum type="arabicPeriod"/>
            </a:pPr>
            <a:r>
              <a:rPr lang="en-KR" sz="4000" dirty="0">
                <a:solidFill>
                  <a:schemeClr val="accent4">
                    <a:lumMod val="75000"/>
                  </a:schemeClr>
                </a:solidFill>
                <a:latin typeface="Abadi MT Condensed Light" panose="020B0306030101010103" pitchFamily="34" charset="77"/>
              </a:rPr>
              <a:t>Information</a:t>
            </a:r>
          </a:p>
          <a:p>
            <a:pPr marL="742950" indent="-742950">
              <a:lnSpc>
                <a:spcPct val="150000"/>
              </a:lnSpc>
              <a:buAutoNum type="arabicPeriod"/>
            </a:pPr>
            <a:r>
              <a:rPr lang="en-KR" sz="4000" dirty="0">
                <a:solidFill>
                  <a:schemeClr val="accent4">
                    <a:lumMod val="75000"/>
                  </a:schemeClr>
                </a:solidFill>
                <a:latin typeface="Abadi MT Condensed Light" panose="020B0306030101010103" pitchFamily="34" charset="77"/>
              </a:rPr>
              <a:t>Explicit Services</a:t>
            </a:r>
          </a:p>
          <a:p>
            <a:pPr marL="742950" indent="-742950">
              <a:lnSpc>
                <a:spcPct val="150000"/>
              </a:lnSpc>
              <a:buAutoNum type="arabicPeriod"/>
            </a:pPr>
            <a:r>
              <a:rPr lang="en-KR" sz="4000" dirty="0">
                <a:solidFill>
                  <a:schemeClr val="accent4">
                    <a:lumMod val="75000"/>
                  </a:schemeClr>
                </a:solidFill>
                <a:latin typeface="Abadi MT Condensed Light" panose="020B0306030101010103" pitchFamily="34" charset="77"/>
              </a:rPr>
              <a:t>Implicit services</a:t>
            </a:r>
          </a:p>
          <a:p>
            <a:endParaRPr lang="en-KR" sz="4000" dirty="0">
              <a:solidFill>
                <a:schemeClr val="bg2">
                  <a:lumMod val="50000"/>
                </a:schemeClr>
              </a:solidFill>
            </a:endParaRPr>
          </a:p>
        </p:txBody>
      </p:sp>
      <p:pic>
        <p:nvPicPr>
          <p:cNvPr id="8" name="Picture 7">
            <a:extLst>
              <a:ext uri="{FF2B5EF4-FFF2-40B4-BE49-F238E27FC236}">
                <a16:creationId xmlns:a16="http://schemas.microsoft.com/office/drawing/2014/main" id="{A2AC8C81-DEC0-6827-A361-FE09F1C13C46}"/>
              </a:ext>
            </a:extLst>
          </p:cNvPr>
          <p:cNvPicPr>
            <a:picLocks noChangeAspect="1"/>
          </p:cNvPicPr>
          <p:nvPr/>
        </p:nvPicPr>
        <p:blipFill rotWithShape="1">
          <a:blip r:embed="rId2"/>
          <a:srcRect r="918" b="5545"/>
          <a:stretch/>
        </p:blipFill>
        <p:spPr>
          <a:xfrm>
            <a:off x="10515600" y="2199779"/>
            <a:ext cx="6858000" cy="5610721"/>
          </a:xfrm>
          <a:prstGeom prst="rect">
            <a:avLst/>
          </a:prstGeom>
        </p:spPr>
      </p:pic>
    </p:spTree>
    <p:extLst>
      <p:ext uri="{BB962C8B-B14F-4D97-AF65-F5344CB8AC3E}">
        <p14:creationId xmlns:p14="http://schemas.microsoft.com/office/powerpoint/2010/main" val="3190599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564A0884-0175-DD7F-B2D3-B9E2B550D39D}"/>
              </a:ext>
            </a:extLst>
          </p:cNvPr>
          <p:cNvGrpSpPr/>
          <p:nvPr/>
        </p:nvGrpSpPr>
        <p:grpSpPr>
          <a:xfrm>
            <a:off x="609601" y="312777"/>
            <a:ext cx="9175482" cy="1828801"/>
            <a:chOff x="0" y="0"/>
            <a:chExt cx="3293387" cy="1197191"/>
          </a:xfrm>
        </p:grpSpPr>
        <p:sp>
          <p:nvSpPr>
            <p:cNvPr id="3" name="Freeform 4">
              <a:extLst>
                <a:ext uri="{FF2B5EF4-FFF2-40B4-BE49-F238E27FC236}">
                  <a16:creationId xmlns:a16="http://schemas.microsoft.com/office/drawing/2014/main" id="{F9E8774A-D0A8-EC5B-79B5-82036A8BA5EA}"/>
                </a:ext>
              </a:extLst>
            </p:cNvPr>
            <p:cNvSpPr/>
            <p:nvPr/>
          </p:nvSpPr>
          <p:spPr>
            <a:xfrm>
              <a:off x="0" y="0"/>
              <a:ext cx="3293387" cy="1197191"/>
            </a:xfrm>
            <a:custGeom>
              <a:avLst/>
              <a:gdLst/>
              <a:ahLst/>
              <a:cxnLst/>
              <a:rect l="l" t="t" r="r" b="b"/>
              <a:pathLst>
                <a:path w="3293387" h="1197191">
                  <a:moveTo>
                    <a:pt x="0" y="0"/>
                  </a:moveTo>
                  <a:lnTo>
                    <a:pt x="3293387" y="0"/>
                  </a:lnTo>
                  <a:lnTo>
                    <a:pt x="3293387" y="1197191"/>
                  </a:lnTo>
                  <a:lnTo>
                    <a:pt x="0" y="1197191"/>
                  </a:lnTo>
                  <a:close/>
                </a:path>
              </a:pathLst>
            </a:custGeom>
            <a:solidFill>
              <a:srgbClr val="F6F4EF"/>
            </a:solidFill>
          </p:spPr>
        </p:sp>
        <p:sp>
          <p:nvSpPr>
            <p:cNvPr id="4" name="TextBox 5">
              <a:extLst>
                <a:ext uri="{FF2B5EF4-FFF2-40B4-BE49-F238E27FC236}">
                  <a16:creationId xmlns:a16="http://schemas.microsoft.com/office/drawing/2014/main" id="{81C79714-D345-A00C-2193-2FA6DC5553D3}"/>
                </a:ext>
              </a:extLst>
            </p:cNvPr>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5" name="TextBox 4">
            <a:extLst>
              <a:ext uri="{FF2B5EF4-FFF2-40B4-BE49-F238E27FC236}">
                <a16:creationId xmlns:a16="http://schemas.microsoft.com/office/drawing/2014/main" id="{1227A55A-B286-7444-C02D-48ACC0E239CB}"/>
              </a:ext>
            </a:extLst>
          </p:cNvPr>
          <p:cNvSpPr txBox="1"/>
          <p:nvPr/>
        </p:nvSpPr>
        <p:spPr>
          <a:xfrm>
            <a:off x="1257299" y="750818"/>
            <a:ext cx="8527784" cy="861774"/>
          </a:xfrm>
          <a:prstGeom prst="rect">
            <a:avLst/>
          </a:prstGeom>
          <a:noFill/>
        </p:spPr>
        <p:txBody>
          <a:bodyPr wrap="none" rtlCol="0">
            <a:spAutoFit/>
          </a:bodyPr>
          <a:lstStyle/>
          <a:p>
            <a:r>
              <a:rPr lang="en-KR" sz="5000" b="1" dirty="0"/>
              <a:t>Pricing Strategy for our product</a:t>
            </a:r>
          </a:p>
        </p:txBody>
      </p:sp>
      <p:pic>
        <p:nvPicPr>
          <p:cNvPr id="7" name="Picture 6">
            <a:extLst>
              <a:ext uri="{FF2B5EF4-FFF2-40B4-BE49-F238E27FC236}">
                <a16:creationId xmlns:a16="http://schemas.microsoft.com/office/drawing/2014/main" id="{B137DC0F-B38F-2990-2CE0-8162DE4139BA}"/>
              </a:ext>
            </a:extLst>
          </p:cNvPr>
          <p:cNvPicPr>
            <a:picLocks noChangeAspect="1"/>
          </p:cNvPicPr>
          <p:nvPr/>
        </p:nvPicPr>
        <p:blipFill>
          <a:blip r:embed="rId2"/>
          <a:stretch>
            <a:fillRect/>
          </a:stretch>
        </p:blipFill>
        <p:spPr>
          <a:xfrm>
            <a:off x="11061699" y="2141578"/>
            <a:ext cx="6616700" cy="4267200"/>
          </a:xfrm>
          <a:prstGeom prst="rect">
            <a:avLst/>
          </a:prstGeom>
        </p:spPr>
      </p:pic>
      <p:sp>
        <p:nvSpPr>
          <p:cNvPr id="8" name="TextBox 7">
            <a:extLst>
              <a:ext uri="{FF2B5EF4-FFF2-40B4-BE49-F238E27FC236}">
                <a16:creationId xmlns:a16="http://schemas.microsoft.com/office/drawing/2014/main" id="{0EA17E2E-9BCB-98DC-8ECF-AC9B0DC26EE1}"/>
              </a:ext>
            </a:extLst>
          </p:cNvPr>
          <p:cNvSpPr txBox="1"/>
          <p:nvPr/>
        </p:nvSpPr>
        <p:spPr>
          <a:xfrm>
            <a:off x="568191" y="3086100"/>
            <a:ext cx="9905999" cy="5078313"/>
          </a:xfrm>
          <a:prstGeom prst="rect">
            <a:avLst/>
          </a:prstGeom>
          <a:noFill/>
        </p:spPr>
        <p:txBody>
          <a:bodyPr wrap="square" rtlCol="0">
            <a:spAutoFit/>
          </a:bodyPr>
          <a:lstStyle/>
          <a:p>
            <a:r>
              <a:rPr lang="en-KR" sz="3600" dirty="0">
                <a:solidFill>
                  <a:schemeClr val="accent4">
                    <a:lumMod val="75000"/>
                  </a:schemeClr>
                </a:solidFill>
                <a:latin typeface="Abadi MT Condensed Light" panose="020B0306030101010103" pitchFamily="34" charset="77"/>
              </a:rPr>
              <a:t>M</a:t>
            </a:r>
            <a:r>
              <a:rPr lang="en-US" sz="3600" dirty="0">
                <a:solidFill>
                  <a:schemeClr val="accent4">
                    <a:lumMod val="75000"/>
                  </a:schemeClr>
                </a:solidFill>
                <a:latin typeface="Abadi MT Condensed Light" panose="020B0306030101010103" pitchFamily="34" charset="77"/>
              </a:rPr>
              <a:t>a</a:t>
            </a:r>
            <a:r>
              <a:rPr lang="en-KR" sz="3600" dirty="0">
                <a:solidFill>
                  <a:schemeClr val="accent4">
                    <a:lumMod val="75000"/>
                  </a:schemeClr>
                </a:solidFill>
                <a:latin typeface="Abadi MT Condensed Light" panose="020B0306030101010103" pitchFamily="34" charset="77"/>
              </a:rPr>
              <a:t>rket Penetration Pricing Strategy:</a:t>
            </a:r>
          </a:p>
          <a:p>
            <a:endParaRPr lang="en-KR" sz="3600" dirty="0">
              <a:solidFill>
                <a:schemeClr val="accent4">
                  <a:lumMod val="75000"/>
                </a:schemeClr>
              </a:solidFill>
              <a:latin typeface="Abadi MT Condensed Light" panose="020B0306030101010103" pitchFamily="34" charset="77"/>
            </a:endParaRPr>
          </a:p>
          <a:p>
            <a:pPr marL="571500" indent="-571500">
              <a:lnSpc>
                <a:spcPct val="150000"/>
              </a:lnSpc>
              <a:buFontTx/>
              <a:buChar char="-"/>
            </a:pPr>
            <a:r>
              <a:rPr lang="en-KR" sz="3600" dirty="0">
                <a:solidFill>
                  <a:schemeClr val="accent4">
                    <a:lumMod val="75000"/>
                  </a:schemeClr>
                </a:solidFill>
                <a:latin typeface="Abadi MT Condensed Light" panose="020B0306030101010103" pitchFamily="34" charset="77"/>
              </a:rPr>
              <a:t>Low price with excellent service</a:t>
            </a:r>
          </a:p>
          <a:p>
            <a:pPr marL="571500" indent="-571500">
              <a:lnSpc>
                <a:spcPct val="150000"/>
              </a:lnSpc>
              <a:buFontTx/>
              <a:buChar char="-"/>
            </a:pPr>
            <a:r>
              <a:rPr lang="en-KR" sz="3600" dirty="0">
                <a:solidFill>
                  <a:schemeClr val="accent4">
                    <a:lumMod val="75000"/>
                  </a:schemeClr>
                </a:solidFill>
                <a:latin typeface="Abadi MT Condensed Light" panose="020B0306030101010103" pitchFamily="34" charset="77"/>
              </a:rPr>
              <a:t>Creating brand loyalty</a:t>
            </a:r>
          </a:p>
          <a:p>
            <a:pPr marL="571500" indent="-571500">
              <a:lnSpc>
                <a:spcPct val="150000"/>
              </a:lnSpc>
              <a:buFontTx/>
              <a:buChar char="-"/>
            </a:pPr>
            <a:r>
              <a:rPr lang="en-KR" sz="3600" dirty="0">
                <a:solidFill>
                  <a:schemeClr val="accent4">
                    <a:lumMod val="75000"/>
                  </a:schemeClr>
                </a:solidFill>
                <a:latin typeface="Abadi MT Condensed Light" panose="020B0306030101010103" pitchFamily="34" charset="77"/>
              </a:rPr>
              <a:t>H</a:t>
            </a:r>
            <a:r>
              <a:rPr lang="en-US" sz="3600" dirty="0" err="1">
                <a:solidFill>
                  <a:schemeClr val="accent4">
                    <a:lumMod val="75000"/>
                  </a:schemeClr>
                </a:solidFill>
                <a:latin typeface="Abadi MT Condensed Light" panose="020B0306030101010103" pitchFamily="34" charset="77"/>
              </a:rPr>
              <a:t>i</a:t>
            </a:r>
            <a:r>
              <a:rPr lang="en-KR" sz="3600" dirty="0">
                <a:solidFill>
                  <a:schemeClr val="accent4">
                    <a:lumMod val="75000"/>
                  </a:schemeClr>
                </a:solidFill>
                <a:latin typeface="Abadi MT Condensed Light" panose="020B0306030101010103" pitchFamily="34" charset="77"/>
              </a:rPr>
              <a:t>gh inventory turnover</a:t>
            </a:r>
          </a:p>
          <a:p>
            <a:pPr marL="571500" indent="-571500">
              <a:lnSpc>
                <a:spcPct val="150000"/>
              </a:lnSpc>
              <a:buFontTx/>
              <a:buChar char="-"/>
            </a:pPr>
            <a:r>
              <a:rPr lang="en-KR" sz="3600" dirty="0">
                <a:solidFill>
                  <a:schemeClr val="accent4">
                    <a:lumMod val="75000"/>
                  </a:schemeClr>
                </a:solidFill>
                <a:latin typeface="Abadi MT Condensed Light" panose="020B0306030101010103" pitchFamily="34" charset="77"/>
              </a:rPr>
              <a:t>Easy to implement for beginners</a:t>
            </a:r>
          </a:p>
          <a:p>
            <a:pPr marL="571500" indent="-571500">
              <a:buFontTx/>
              <a:buChar char="-"/>
            </a:pPr>
            <a:endParaRPr lang="en-KR" sz="3600" dirty="0">
              <a:solidFill>
                <a:schemeClr val="accent4">
                  <a:lumMod val="75000"/>
                </a:schemeClr>
              </a:solidFill>
              <a:latin typeface=""/>
            </a:endParaRPr>
          </a:p>
        </p:txBody>
      </p:sp>
    </p:spTree>
    <p:extLst>
      <p:ext uri="{BB962C8B-B14F-4D97-AF65-F5344CB8AC3E}">
        <p14:creationId xmlns:p14="http://schemas.microsoft.com/office/powerpoint/2010/main" val="1295442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839090"/>
            <a:ext cx="9730777" cy="1809537"/>
            <a:chOff x="0" y="0"/>
            <a:chExt cx="2562838" cy="476586"/>
          </a:xfrm>
        </p:grpSpPr>
        <p:sp>
          <p:nvSpPr>
            <p:cNvPr id="3" name="Freeform 3"/>
            <p:cNvSpPr/>
            <p:nvPr/>
          </p:nvSpPr>
          <p:spPr>
            <a:xfrm>
              <a:off x="0" y="0"/>
              <a:ext cx="2562838" cy="476586"/>
            </a:xfrm>
            <a:custGeom>
              <a:avLst/>
              <a:gdLst/>
              <a:ahLst/>
              <a:cxnLst/>
              <a:rect l="l" t="t" r="r" b="b"/>
              <a:pathLst>
                <a:path w="2562838" h="476586">
                  <a:moveTo>
                    <a:pt x="0" y="0"/>
                  </a:moveTo>
                  <a:lnTo>
                    <a:pt x="2562838" y="0"/>
                  </a:lnTo>
                  <a:lnTo>
                    <a:pt x="2562838" y="476586"/>
                  </a:lnTo>
                  <a:lnTo>
                    <a:pt x="0" y="476586"/>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996616" y="5108429"/>
            <a:ext cx="9730777" cy="2071060"/>
            <a:chOff x="0" y="0"/>
            <a:chExt cx="2562838" cy="545464"/>
          </a:xfrm>
        </p:grpSpPr>
        <p:sp>
          <p:nvSpPr>
            <p:cNvPr id="6" name="Freeform 6"/>
            <p:cNvSpPr/>
            <p:nvPr/>
          </p:nvSpPr>
          <p:spPr>
            <a:xfrm>
              <a:off x="0" y="0"/>
              <a:ext cx="2562838" cy="545464"/>
            </a:xfrm>
            <a:custGeom>
              <a:avLst/>
              <a:gdLst/>
              <a:ahLst/>
              <a:cxnLst/>
              <a:rect l="l" t="t" r="r" b="b"/>
              <a:pathLst>
                <a:path w="2562838" h="545464">
                  <a:moveTo>
                    <a:pt x="0" y="0"/>
                  </a:moveTo>
                  <a:lnTo>
                    <a:pt x="2562838" y="0"/>
                  </a:lnTo>
                  <a:lnTo>
                    <a:pt x="2562838" y="545464"/>
                  </a:lnTo>
                  <a:lnTo>
                    <a:pt x="0" y="545464"/>
                  </a:lnTo>
                  <a:close/>
                </a:path>
              </a:pathLst>
            </a:custGeom>
            <a:solidFill>
              <a:srgbClr val="F6F4E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59477" y="1298605"/>
            <a:ext cx="4932907" cy="6700044"/>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81396" y="2597453"/>
            <a:ext cx="4421976" cy="7339380"/>
          </a:xfrm>
          <a:prstGeom prst="rect">
            <a:avLst/>
          </a:prstGeom>
        </p:spPr>
      </p:pic>
      <p:sp>
        <p:nvSpPr>
          <p:cNvPr id="10" name="TextBox 10"/>
          <p:cNvSpPr txBox="1"/>
          <p:nvPr/>
        </p:nvSpPr>
        <p:spPr>
          <a:xfrm>
            <a:off x="1028700" y="1126199"/>
            <a:ext cx="8640842" cy="844550"/>
          </a:xfrm>
          <a:prstGeom prst="rect">
            <a:avLst/>
          </a:prstGeom>
        </p:spPr>
        <p:txBody>
          <a:bodyPr lIns="0" tIns="0" rIns="0" bIns="0" rtlCol="0" anchor="t">
            <a:spAutoFit/>
          </a:bodyPr>
          <a:lstStyle/>
          <a:p>
            <a:pPr>
              <a:lnSpc>
                <a:spcPts val="6999"/>
              </a:lnSpc>
            </a:pPr>
            <a:r>
              <a:rPr lang="en-US" sz="4999">
                <a:solidFill>
                  <a:srgbClr val="000000"/>
                </a:solidFill>
                <a:latin typeface="Martel Heavy Bold"/>
              </a:rPr>
              <a:t>Distribution and Logistics</a:t>
            </a:r>
          </a:p>
        </p:txBody>
      </p:sp>
      <p:sp>
        <p:nvSpPr>
          <p:cNvPr id="11" name="TextBox 11"/>
          <p:cNvSpPr txBox="1"/>
          <p:nvPr/>
        </p:nvSpPr>
        <p:spPr>
          <a:xfrm>
            <a:off x="1856424" y="3130435"/>
            <a:ext cx="452199" cy="1103022"/>
          </a:xfrm>
          <a:prstGeom prst="rect">
            <a:avLst/>
          </a:prstGeom>
        </p:spPr>
        <p:txBody>
          <a:bodyPr lIns="0" tIns="0" rIns="0" bIns="0" rtlCol="0" anchor="t">
            <a:spAutoFit/>
          </a:bodyPr>
          <a:lstStyle/>
          <a:p>
            <a:pPr>
              <a:lnSpc>
                <a:spcPts val="9028"/>
              </a:lnSpc>
            </a:pPr>
            <a:r>
              <a:rPr lang="en-US" sz="6448">
                <a:solidFill>
                  <a:srgbClr val="A66735"/>
                </a:solidFill>
                <a:latin typeface="Assistant Regular Bold"/>
              </a:rPr>
              <a:t>A</a:t>
            </a:r>
          </a:p>
        </p:txBody>
      </p:sp>
      <p:sp>
        <p:nvSpPr>
          <p:cNvPr id="12" name="TextBox 12"/>
          <p:cNvSpPr txBox="1"/>
          <p:nvPr/>
        </p:nvSpPr>
        <p:spPr>
          <a:xfrm>
            <a:off x="1856424" y="5435272"/>
            <a:ext cx="485775" cy="1103022"/>
          </a:xfrm>
          <a:prstGeom prst="rect">
            <a:avLst/>
          </a:prstGeom>
        </p:spPr>
        <p:txBody>
          <a:bodyPr lIns="0" tIns="0" rIns="0" bIns="0" rtlCol="0" anchor="t">
            <a:spAutoFit/>
          </a:bodyPr>
          <a:lstStyle/>
          <a:p>
            <a:pPr>
              <a:lnSpc>
                <a:spcPts val="9028"/>
              </a:lnSpc>
            </a:pPr>
            <a:r>
              <a:rPr lang="en-US" sz="6448" dirty="0">
                <a:solidFill>
                  <a:srgbClr val="243E4D"/>
                </a:solidFill>
                <a:latin typeface="Assistant Regular Bold"/>
              </a:rPr>
              <a:t>B</a:t>
            </a:r>
          </a:p>
        </p:txBody>
      </p:sp>
      <p:sp>
        <p:nvSpPr>
          <p:cNvPr id="13" name="TextBox 13"/>
          <p:cNvSpPr txBox="1"/>
          <p:nvPr/>
        </p:nvSpPr>
        <p:spPr>
          <a:xfrm>
            <a:off x="3593229" y="3279411"/>
            <a:ext cx="6097669" cy="931677"/>
          </a:xfrm>
          <a:prstGeom prst="rect">
            <a:avLst/>
          </a:prstGeom>
        </p:spPr>
        <p:txBody>
          <a:bodyPr lIns="0" tIns="0" rIns="0" bIns="0" rtlCol="0" anchor="t">
            <a:spAutoFit/>
          </a:bodyPr>
          <a:lstStyle/>
          <a:p>
            <a:pPr>
              <a:lnSpc>
                <a:spcPts val="3982"/>
              </a:lnSpc>
            </a:pPr>
            <a:r>
              <a:rPr lang="en-US" sz="2844">
                <a:solidFill>
                  <a:srgbClr val="000000"/>
                </a:solidFill>
                <a:latin typeface="Assistant Regular Bold"/>
              </a:rPr>
              <a:t>Direct Channel: (Zero- Level)</a:t>
            </a:r>
          </a:p>
          <a:p>
            <a:pPr marL="549426" lvl="1" indent="-274713">
              <a:lnSpc>
                <a:spcPts val="3562"/>
              </a:lnSpc>
              <a:buFont typeface="Arial"/>
              <a:buChar char="•"/>
            </a:pPr>
            <a:r>
              <a:rPr lang="en-US" sz="2544">
                <a:solidFill>
                  <a:srgbClr val="000000"/>
                </a:solidFill>
                <a:latin typeface="Assistant Regular"/>
              </a:rPr>
              <a:t>Online sale: company website</a:t>
            </a:r>
          </a:p>
        </p:txBody>
      </p:sp>
      <p:sp>
        <p:nvSpPr>
          <p:cNvPr id="14" name="TextBox 14"/>
          <p:cNvSpPr txBox="1"/>
          <p:nvPr/>
        </p:nvSpPr>
        <p:spPr>
          <a:xfrm>
            <a:off x="3593229" y="5258540"/>
            <a:ext cx="6097669" cy="1773687"/>
          </a:xfrm>
          <a:prstGeom prst="rect">
            <a:avLst/>
          </a:prstGeom>
        </p:spPr>
        <p:txBody>
          <a:bodyPr lIns="0" tIns="0" rIns="0" bIns="0" rtlCol="0" anchor="t">
            <a:spAutoFit/>
          </a:bodyPr>
          <a:lstStyle/>
          <a:p>
            <a:pPr>
              <a:lnSpc>
                <a:spcPts val="3562"/>
              </a:lnSpc>
            </a:pPr>
            <a:r>
              <a:rPr lang="en-US" sz="2544" dirty="0">
                <a:solidFill>
                  <a:srgbClr val="000000"/>
                </a:solidFill>
                <a:latin typeface="Assistant Regular Bold"/>
              </a:rPr>
              <a:t>Indirect Channel: (One- Level)</a:t>
            </a:r>
          </a:p>
          <a:p>
            <a:pPr marL="549426" lvl="1" indent="-274713">
              <a:lnSpc>
                <a:spcPts val="3562"/>
              </a:lnSpc>
              <a:buFont typeface="Arial"/>
              <a:buChar char="•"/>
            </a:pPr>
            <a:r>
              <a:rPr lang="en-US" sz="2544" dirty="0">
                <a:solidFill>
                  <a:srgbClr val="000000"/>
                </a:solidFill>
                <a:latin typeface="Assistant Regular"/>
              </a:rPr>
              <a:t>Online Marketplace: Coupang, </a:t>
            </a:r>
            <a:r>
              <a:rPr lang="en-US" sz="2544" dirty="0" err="1">
                <a:solidFill>
                  <a:srgbClr val="000000"/>
                </a:solidFill>
                <a:latin typeface="Assistant Regular"/>
              </a:rPr>
              <a:t>Gmarket</a:t>
            </a:r>
            <a:endParaRPr lang="en-US" sz="2544" dirty="0">
              <a:solidFill>
                <a:srgbClr val="000000"/>
              </a:solidFill>
              <a:latin typeface="Assistant Regular"/>
            </a:endParaRPr>
          </a:p>
          <a:p>
            <a:pPr marL="549426" lvl="1" indent="-274713">
              <a:lnSpc>
                <a:spcPts val="3562"/>
              </a:lnSpc>
              <a:buFont typeface="Arial"/>
              <a:buChar char="•"/>
            </a:pPr>
            <a:r>
              <a:rPr lang="en-US" sz="2544" dirty="0">
                <a:solidFill>
                  <a:srgbClr val="000000"/>
                </a:solidFill>
                <a:latin typeface="Assistant Regular"/>
              </a:rPr>
              <a:t>Brick-and-mortar stores: </a:t>
            </a:r>
            <a:r>
              <a:rPr lang="en-US" sz="2544" dirty="0" err="1">
                <a:solidFill>
                  <a:srgbClr val="000000"/>
                </a:solidFill>
                <a:latin typeface="Assistant Regular"/>
              </a:rPr>
              <a:t>Homeplus</a:t>
            </a:r>
            <a:r>
              <a:rPr lang="en-US" sz="2544" dirty="0">
                <a:solidFill>
                  <a:srgbClr val="000000"/>
                </a:solidFill>
                <a:latin typeface="Assistant Regular"/>
              </a:rPr>
              <a:t>, LG</a:t>
            </a:r>
            <a:r>
              <a:rPr lang="en-US" sz="2544" dirty="0">
                <a:solidFill>
                  <a:srgbClr val="000000"/>
                </a:solidFill>
                <a:latin typeface="Assistant Regular Bold"/>
              </a:rPr>
              <a:t> </a:t>
            </a:r>
            <a:r>
              <a:rPr lang="en-US" sz="2544" dirty="0">
                <a:solidFill>
                  <a:srgbClr val="000000"/>
                </a:solidFill>
                <a:latin typeface="Assistant Regular"/>
              </a:rPr>
              <a:t>Shop</a:t>
            </a:r>
          </a:p>
        </p:txBody>
      </p:sp>
      <p:grpSp>
        <p:nvGrpSpPr>
          <p:cNvPr id="15" name="Group 5">
            <a:extLst>
              <a:ext uri="{FF2B5EF4-FFF2-40B4-BE49-F238E27FC236}">
                <a16:creationId xmlns:a16="http://schemas.microsoft.com/office/drawing/2014/main" id="{78B07398-8780-EAD1-E0DA-49C80142F979}"/>
              </a:ext>
            </a:extLst>
          </p:cNvPr>
          <p:cNvGrpSpPr/>
          <p:nvPr/>
        </p:nvGrpSpPr>
        <p:grpSpPr>
          <a:xfrm>
            <a:off x="1060784" y="7686799"/>
            <a:ext cx="9730777" cy="2071060"/>
            <a:chOff x="0" y="0"/>
            <a:chExt cx="2562838" cy="545464"/>
          </a:xfrm>
        </p:grpSpPr>
        <p:sp>
          <p:nvSpPr>
            <p:cNvPr id="16" name="Freeform 6">
              <a:extLst>
                <a:ext uri="{FF2B5EF4-FFF2-40B4-BE49-F238E27FC236}">
                  <a16:creationId xmlns:a16="http://schemas.microsoft.com/office/drawing/2014/main" id="{45FF9434-6824-9468-F687-07E93E28A814}"/>
                </a:ext>
              </a:extLst>
            </p:cNvPr>
            <p:cNvSpPr/>
            <p:nvPr/>
          </p:nvSpPr>
          <p:spPr>
            <a:xfrm>
              <a:off x="0" y="0"/>
              <a:ext cx="2562838" cy="545464"/>
            </a:xfrm>
            <a:custGeom>
              <a:avLst/>
              <a:gdLst/>
              <a:ahLst/>
              <a:cxnLst/>
              <a:rect l="l" t="t" r="r" b="b"/>
              <a:pathLst>
                <a:path w="2562838" h="545464">
                  <a:moveTo>
                    <a:pt x="0" y="0"/>
                  </a:moveTo>
                  <a:lnTo>
                    <a:pt x="2562838" y="0"/>
                  </a:lnTo>
                  <a:lnTo>
                    <a:pt x="2562838" y="545464"/>
                  </a:lnTo>
                  <a:lnTo>
                    <a:pt x="0" y="545464"/>
                  </a:lnTo>
                  <a:close/>
                </a:path>
              </a:pathLst>
            </a:custGeom>
            <a:solidFill>
              <a:srgbClr val="F6F4EF"/>
            </a:solidFill>
          </p:spPr>
        </p:sp>
        <p:sp>
          <p:nvSpPr>
            <p:cNvPr id="17" name="TextBox 7">
              <a:extLst>
                <a:ext uri="{FF2B5EF4-FFF2-40B4-BE49-F238E27FC236}">
                  <a16:creationId xmlns:a16="http://schemas.microsoft.com/office/drawing/2014/main" id="{0098F914-04F4-9010-EF1E-5F94ABFDF7D5}"/>
                </a:ext>
              </a:extLst>
            </p:cNvPr>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19" name="TextBox 12">
            <a:extLst>
              <a:ext uri="{FF2B5EF4-FFF2-40B4-BE49-F238E27FC236}">
                <a16:creationId xmlns:a16="http://schemas.microsoft.com/office/drawing/2014/main" id="{D1744261-3486-25FA-9DBD-6B5E12A6DB18}"/>
              </a:ext>
            </a:extLst>
          </p:cNvPr>
          <p:cNvSpPr txBox="1"/>
          <p:nvPr/>
        </p:nvSpPr>
        <p:spPr>
          <a:xfrm>
            <a:off x="1856424" y="8226029"/>
            <a:ext cx="485775" cy="1103022"/>
          </a:xfrm>
          <a:prstGeom prst="rect">
            <a:avLst/>
          </a:prstGeom>
        </p:spPr>
        <p:txBody>
          <a:bodyPr lIns="0" tIns="0" rIns="0" bIns="0" rtlCol="0" anchor="t">
            <a:spAutoFit/>
          </a:bodyPr>
          <a:lstStyle/>
          <a:p>
            <a:pPr>
              <a:lnSpc>
                <a:spcPts val="9028"/>
              </a:lnSpc>
            </a:pPr>
            <a:r>
              <a:rPr lang="en-US" sz="6448" dirty="0">
                <a:solidFill>
                  <a:schemeClr val="accent6">
                    <a:lumMod val="50000"/>
                  </a:schemeClr>
                </a:solidFill>
                <a:latin typeface="Assistant Regular Bold"/>
              </a:rPr>
              <a:t>C</a:t>
            </a:r>
          </a:p>
        </p:txBody>
      </p:sp>
      <p:sp>
        <p:nvSpPr>
          <p:cNvPr id="20" name="TextBox 14">
            <a:extLst>
              <a:ext uri="{FF2B5EF4-FFF2-40B4-BE49-F238E27FC236}">
                <a16:creationId xmlns:a16="http://schemas.microsoft.com/office/drawing/2014/main" id="{400AFA96-6E71-433D-CF51-CDE81633293B}"/>
              </a:ext>
            </a:extLst>
          </p:cNvPr>
          <p:cNvSpPr txBox="1"/>
          <p:nvPr/>
        </p:nvSpPr>
        <p:spPr>
          <a:xfrm>
            <a:off x="3593229" y="8024374"/>
            <a:ext cx="6097669" cy="893834"/>
          </a:xfrm>
          <a:prstGeom prst="rect">
            <a:avLst/>
          </a:prstGeom>
        </p:spPr>
        <p:txBody>
          <a:bodyPr lIns="0" tIns="0" rIns="0" bIns="0" rtlCol="0" anchor="t">
            <a:spAutoFit/>
          </a:bodyPr>
          <a:lstStyle/>
          <a:p>
            <a:pPr>
              <a:lnSpc>
                <a:spcPts val="3562"/>
              </a:lnSpc>
            </a:pPr>
            <a:r>
              <a:rPr lang="en-US" sz="2544" dirty="0">
                <a:solidFill>
                  <a:srgbClr val="000000"/>
                </a:solidFill>
                <a:latin typeface="Assistant Regular Bold"/>
              </a:rPr>
              <a:t>Logistics Intermediary</a:t>
            </a:r>
          </a:p>
          <a:p>
            <a:pPr marL="457200" indent="-457200">
              <a:lnSpc>
                <a:spcPts val="3562"/>
              </a:lnSpc>
              <a:buFont typeface="Arial" panose="020B0604020202020204" pitchFamily="34" charset="0"/>
              <a:buChar char="•"/>
            </a:pPr>
            <a:r>
              <a:rPr lang="en-US" sz="2544" dirty="0">
                <a:solidFill>
                  <a:srgbClr val="000000"/>
                </a:solidFill>
                <a:latin typeface="Assistant Regular Bold"/>
              </a:rPr>
              <a:t>CJ Logistics </a:t>
            </a:r>
            <a:endParaRPr lang="en-US" sz="2544" dirty="0">
              <a:solidFill>
                <a:srgbClr val="000000"/>
              </a:solidFill>
              <a:latin typeface="Assistant Regul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F50C3C-3CF2-BBC9-C36A-9C14D9014CCD}"/>
              </a:ext>
            </a:extLst>
          </p:cNvPr>
          <p:cNvSpPr txBox="1"/>
          <p:nvPr/>
        </p:nvSpPr>
        <p:spPr>
          <a:xfrm>
            <a:off x="495300" y="1257300"/>
            <a:ext cx="13144500" cy="8094524"/>
          </a:xfrm>
          <a:prstGeom prst="rect">
            <a:avLst/>
          </a:prstGeom>
          <a:noFill/>
        </p:spPr>
        <p:txBody>
          <a:bodyPr wrap="square" rtlCol="0">
            <a:spAutoFit/>
          </a:bodyPr>
          <a:lstStyle/>
          <a:p>
            <a:r>
              <a:rPr lang="en-KR" sz="4000" u="sng" dirty="0">
                <a:solidFill>
                  <a:schemeClr val="accent6">
                    <a:lumMod val="50000"/>
                  </a:schemeClr>
                </a:solidFill>
                <a:latin typeface=""/>
              </a:rPr>
              <a:t>Direct Channels</a:t>
            </a:r>
          </a:p>
          <a:p>
            <a:endParaRPr lang="en-KR" sz="4000" dirty="0">
              <a:latin typeface=""/>
            </a:endParaRPr>
          </a:p>
          <a:p>
            <a:r>
              <a:rPr lang="en-KR" sz="4000" dirty="0">
                <a:latin typeface="Abadi MT Condensed Light" panose="020B0306030101010103" pitchFamily="34" charset="77"/>
                <a:ea typeface="12LotteMartDreamLight" panose="02020603020101020101" pitchFamily="18" charset="-127"/>
              </a:rPr>
              <a:t>Direct distribution channel allows customers to buy and rec</a:t>
            </a:r>
            <a:r>
              <a:rPr lang="en-US" sz="4000" dirty="0" err="1">
                <a:latin typeface="Abadi MT Condensed Light" panose="020B0306030101010103" pitchFamily="34" charset="77"/>
                <a:ea typeface="12LotteMartDreamLight" panose="02020603020101020101" pitchFamily="18" charset="-127"/>
              </a:rPr>
              <a:t>ieve</a:t>
            </a:r>
            <a:r>
              <a:rPr lang="en-KR" sz="4000" dirty="0">
                <a:latin typeface="Abadi MT Condensed Light" panose="020B0306030101010103" pitchFamily="34" charset="77"/>
                <a:ea typeface="12LotteMartDreamLight" panose="02020603020101020101" pitchFamily="18" charset="-127"/>
              </a:rPr>
              <a:t> goods directly from us</a:t>
            </a:r>
          </a:p>
          <a:p>
            <a:endParaRPr lang="en-KR" sz="4000" dirty="0">
              <a:latin typeface="Abadi MT Condensed Light" panose="020B0306030101010103" pitchFamily="34" charset="77"/>
              <a:ea typeface="12LotteMartDreamLight" panose="02020603020101020101" pitchFamily="18" charset="-127"/>
            </a:endParaRPr>
          </a:p>
          <a:p>
            <a:pPr marL="514350" indent="-514350">
              <a:buAutoNum type="arabicParenR"/>
            </a:pPr>
            <a:r>
              <a:rPr lang="en-KR" sz="4000" dirty="0">
                <a:solidFill>
                  <a:schemeClr val="accent3">
                    <a:lumMod val="75000"/>
                  </a:schemeClr>
                </a:solidFill>
                <a:latin typeface="Abadi MT Condensed Light" panose="020B0306030101010103" pitchFamily="34" charset="77"/>
                <a:ea typeface="12LotteMartDreamLight" panose="02020603020101020101" pitchFamily="18" charset="-127"/>
              </a:rPr>
              <a:t>Buy through website</a:t>
            </a:r>
          </a:p>
          <a:p>
            <a:pPr marL="514350" indent="-514350">
              <a:buAutoNum type="arabicParenR"/>
            </a:pPr>
            <a:r>
              <a:rPr lang="en-KR" sz="4000" dirty="0">
                <a:solidFill>
                  <a:schemeClr val="accent3">
                    <a:lumMod val="75000"/>
                  </a:schemeClr>
                </a:solidFill>
                <a:latin typeface="Abadi MT Condensed Light" panose="020B0306030101010103" pitchFamily="34" charset="77"/>
                <a:ea typeface="12LotteMartDreamLight" panose="02020603020101020101" pitchFamily="18" charset="-127"/>
              </a:rPr>
              <a:t>C</a:t>
            </a:r>
            <a:r>
              <a:rPr lang="en-US" sz="4000" dirty="0">
                <a:solidFill>
                  <a:schemeClr val="accent3">
                    <a:lumMod val="75000"/>
                  </a:schemeClr>
                </a:solidFill>
                <a:latin typeface="Abadi MT Condensed Light" panose="020B0306030101010103" pitchFamily="34" charset="77"/>
                <a:ea typeface="12LotteMartDreamLight" panose="02020603020101020101" pitchFamily="18" charset="-127"/>
              </a:rPr>
              <a:t>o</a:t>
            </a:r>
            <a:r>
              <a:rPr lang="en-KR" sz="4000" dirty="0">
                <a:solidFill>
                  <a:schemeClr val="accent3">
                    <a:lumMod val="75000"/>
                  </a:schemeClr>
                </a:solidFill>
                <a:latin typeface="Abadi MT Condensed Light" panose="020B0306030101010103" pitchFamily="34" charset="77"/>
                <a:ea typeface="12LotteMartDreamLight" panose="02020603020101020101" pitchFamily="18" charset="-127"/>
              </a:rPr>
              <a:t>mpany keeps all aspects of delivery in-house</a:t>
            </a:r>
          </a:p>
          <a:p>
            <a:pPr marL="514350" indent="-514350">
              <a:buAutoNum type="arabicParenR"/>
            </a:pPr>
            <a:r>
              <a:rPr lang="en-KR" sz="4000" dirty="0">
                <a:solidFill>
                  <a:schemeClr val="accent3">
                    <a:lumMod val="75000"/>
                  </a:schemeClr>
                </a:solidFill>
                <a:latin typeface="Abadi MT Condensed Light" panose="020B0306030101010103" pitchFamily="34" charset="77"/>
                <a:ea typeface="12LotteMartDreamLight" panose="02020603020101020101" pitchFamily="18" charset="-127"/>
              </a:rPr>
              <a:t>S</a:t>
            </a:r>
            <a:r>
              <a:rPr lang="en-US" sz="4000" dirty="0">
                <a:solidFill>
                  <a:schemeClr val="accent3">
                    <a:lumMod val="75000"/>
                  </a:schemeClr>
                </a:solidFill>
                <a:latin typeface="Abadi MT Condensed Light" panose="020B0306030101010103" pitchFamily="34" charset="77"/>
                <a:ea typeface="12LotteMartDreamLight" panose="02020603020101020101" pitchFamily="18" charset="-127"/>
              </a:rPr>
              <a:t>o</a:t>
            </a:r>
            <a:r>
              <a:rPr lang="en-KR" sz="4000" dirty="0">
                <a:solidFill>
                  <a:schemeClr val="accent3">
                    <a:lumMod val="75000"/>
                  </a:schemeClr>
                </a:solidFill>
                <a:latin typeface="Abadi MT Condensed Light" panose="020B0306030101010103" pitchFamily="34" charset="77"/>
                <a:ea typeface="12LotteMartDreamLight" panose="02020603020101020101" pitchFamily="18" charset="-127"/>
              </a:rPr>
              <a:t>lely responsible for ensuring that customers receive their purchase successfully</a:t>
            </a:r>
            <a:endParaRPr lang="en-KR" sz="4000" dirty="0">
              <a:latin typeface="Abadi MT Condensed Light" panose="020B0306030101010103" pitchFamily="34" charset="77"/>
              <a:ea typeface="12LotteMartDreamLight" panose="02020603020101020101" pitchFamily="18" charset="-127"/>
            </a:endParaRPr>
          </a:p>
          <a:p>
            <a:endParaRPr lang="en-KR" sz="4000" dirty="0">
              <a:latin typeface="Abadi MT Condensed Light" panose="020B0306030101010103" pitchFamily="34" charset="77"/>
              <a:ea typeface="12LotteMartDreamLight" panose="02020603020101020101" pitchFamily="18" charset="-127"/>
            </a:endParaRPr>
          </a:p>
          <a:p>
            <a:r>
              <a:rPr lang="en-KR" sz="4000" dirty="0">
                <a:latin typeface="Abadi MT Condensed Light" panose="020B0306030101010103" pitchFamily="34" charset="77"/>
                <a:ea typeface="12LotteMartDreamLight" panose="02020603020101020101" pitchFamily="18" charset="-127"/>
              </a:rPr>
              <a:t>* Requires more work and can be more expensive to set up. In fact they may require significant capital investment. Warehouses, logistic systems, trucks, and delivery staffs must be put into place</a:t>
            </a:r>
          </a:p>
        </p:txBody>
      </p:sp>
      <p:pic>
        <p:nvPicPr>
          <p:cNvPr id="3" name="Picture 2">
            <a:extLst>
              <a:ext uri="{FF2B5EF4-FFF2-40B4-BE49-F238E27FC236}">
                <a16:creationId xmlns:a16="http://schemas.microsoft.com/office/drawing/2014/main" id="{F950A462-6087-21E8-6602-3C3F959B5CA1}"/>
              </a:ext>
            </a:extLst>
          </p:cNvPr>
          <p:cNvPicPr>
            <a:picLocks noChangeAspect="1"/>
          </p:cNvPicPr>
          <p:nvPr/>
        </p:nvPicPr>
        <p:blipFill>
          <a:blip r:embed="rId2"/>
          <a:stretch>
            <a:fillRect/>
          </a:stretch>
        </p:blipFill>
        <p:spPr>
          <a:xfrm>
            <a:off x="13030200" y="571500"/>
            <a:ext cx="4495800" cy="2819400"/>
          </a:xfrm>
          <a:prstGeom prst="rect">
            <a:avLst/>
          </a:prstGeom>
        </p:spPr>
      </p:pic>
    </p:spTree>
    <p:extLst>
      <p:ext uri="{BB962C8B-B14F-4D97-AF65-F5344CB8AC3E}">
        <p14:creationId xmlns:p14="http://schemas.microsoft.com/office/powerpoint/2010/main" val="2841433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83209">
            <a:off x="-2003455" y="6597304"/>
            <a:ext cx="21881704" cy="100655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72177" y="1853842"/>
            <a:ext cx="8664791" cy="7404458"/>
          </a:xfrm>
          <a:prstGeom prst="rect">
            <a:avLst/>
          </a:prstGeom>
        </p:spPr>
      </p:pic>
      <p:sp>
        <p:nvSpPr>
          <p:cNvPr id="4" name="TextBox 4"/>
          <p:cNvSpPr txBox="1"/>
          <p:nvPr/>
        </p:nvSpPr>
        <p:spPr>
          <a:xfrm>
            <a:off x="1550049" y="1682392"/>
            <a:ext cx="5361916" cy="1492601"/>
          </a:xfrm>
          <a:prstGeom prst="rect">
            <a:avLst/>
          </a:prstGeom>
        </p:spPr>
        <p:txBody>
          <a:bodyPr lIns="0" tIns="0" rIns="0" bIns="0" rtlCol="0" anchor="t">
            <a:spAutoFit/>
          </a:bodyPr>
          <a:lstStyle/>
          <a:p>
            <a:pPr>
              <a:lnSpc>
                <a:spcPts val="12197"/>
              </a:lnSpc>
            </a:pPr>
            <a:r>
              <a:rPr lang="en-US" sz="8712">
                <a:solidFill>
                  <a:srgbClr val="000000"/>
                </a:solidFill>
                <a:latin typeface="Martel Heavy Bold"/>
              </a:rPr>
              <a:t>Contents</a:t>
            </a:r>
          </a:p>
        </p:txBody>
      </p:sp>
      <p:sp>
        <p:nvSpPr>
          <p:cNvPr id="5" name="TextBox 5"/>
          <p:cNvSpPr txBox="1"/>
          <p:nvPr/>
        </p:nvSpPr>
        <p:spPr>
          <a:xfrm>
            <a:off x="1550049" y="3744638"/>
            <a:ext cx="4544858" cy="4568623"/>
          </a:xfrm>
          <a:prstGeom prst="rect">
            <a:avLst/>
          </a:prstGeom>
        </p:spPr>
        <p:txBody>
          <a:bodyPr lIns="0" tIns="0" rIns="0" bIns="0" rtlCol="0" anchor="t">
            <a:spAutoFit/>
          </a:bodyPr>
          <a:lstStyle/>
          <a:p>
            <a:pPr marL="512991" lvl="1" indent="-256496">
              <a:lnSpc>
                <a:spcPts val="4015"/>
              </a:lnSpc>
              <a:buFont typeface="Arial"/>
              <a:buChar char="•"/>
            </a:pPr>
            <a:r>
              <a:rPr lang="en-US" sz="2376" dirty="0">
                <a:solidFill>
                  <a:srgbClr val="000000"/>
                </a:solidFill>
                <a:latin typeface="Abadi MT Condensed Light" panose="020B0306030101010103" pitchFamily="34" charset="77"/>
              </a:rPr>
              <a:t>About the project</a:t>
            </a:r>
          </a:p>
          <a:p>
            <a:pPr marL="512991" lvl="1" indent="-256496">
              <a:lnSpc>
                <a:spcPts val="4015"/>
              </a:lnSpc>
              <a:buFont typeface="Arial"/>
              <a:buChar char="•"/>
            </a:pPr>
            <a:r>
              <a:rPr lang="en-US" sz="2376" dirty="0">
                <a:solidFill>
                  <a:srgbClr val="000000"/>
                </a:solidFill>
                <a:latin typeface="Abadi MT Condensed Light" panose="020B0306030101010103" pitchFamily="34" charset="77"/>
              </a:rPr>
              <a:t>BMC</a:t>
            </a:r>
          </a:p>
          <a:p>
            <a:pPr marL="512991" lvl="1" indent="-256496">
              <a:lnSpc>
                <a:spcPts val="4015"/>
              </a:lnSpc>
              <a:buFont typeface="Arial"/>
              <a:buChar char="•"/>
            </a:pPr>
            <a:r>
              <a:rPr lang="en-US" sz="2376" dirty="0">
                <a:solidFill>
                  <a:srgbClr val="000000"/>
                </a:solidFill>
                <a:latin typeface="Abadi MT Condensed Light" panose="020B0306030101010103" pitchFamily="34" charset="77"/>
              </a:rPr>
              <a:t>Research Method</a:t>
            </a:r>
          </a:p>
          <a:p>
            <a:pPr marL="512991" lvl="1" indent="-256496">
              <a:lnSpc>
                <a:spcPts val="4015"/>
              </a:lnSpc>
              <a:buFont typeface="Arial"/>
              <a:buChar char="•"/>
            </a:pPr>
            <a:r>
              <a:rPr lang="en-US" sz="2376" dirty="0">
                <a:solidFill>
                  <a:srgbClr val="000000"/>
                </a:solidFill>
                <a:latin typeface="Abadi MT Condensed Light" panose="020B0306030101010103" pitchFamily="34" charset="77"/>
              </a:rPr>
              <a:t>Process- Product Development</a:t>
            </a:r>
          </a:p>
          <a:p>
            <a:pPr marL="512991" lvl="1" indent="-256496">
              <a:lnSpc>
                <a:spcPts val="4015"/>
              </a:lnSpc>
              <a:buFont typeface="Arial"/>
              <a:buChar char="•"/>
            </a:pPr>
            <a:r>
              <a:rPr lang="en-US" sz="2376" dirty="0">
                <a:solidFill>
                  <a:srgbClr val="000000"/>
                </a:solidFill>
                <a:latin typeface="Abadi MT Condensed Light" panose="020B0306030101010103" pitchFamily="34" charset="77"/>
              </a:rPr>
              <a:t>Project Implementation Issues</a:t>
            </a:r>
          </a:p>
          <a:p>
            <a:pPr marL="512991" lvl="1" indent="-256496">
              <a:lnSpc>
                <a:spcPts val="4015"/>
              </a:lnSpc>
              <a:buFont typeface="Arial"/>
              <a:buChar char="•"/>
            </a:pPr>
            <a:r>
              <a:rPr lang="en-US" sz="2376" dirty="0">
                <a:solidFill>
                  <a:srgbClr val="000000"/>
                </a:solidFill>
                <a:latin typeface="Abadi MT Condensed Light" panose="020B0306030101010103" pitchFamily="34" charset="77"/>
              </a:rPr>
              <a:t>Management(Production, service and price)</a:t>
            </a:r>
          </a:p>
          <a:p>
            <a:pPr marL="512991" lvl="1" indent="-256496">
              <a:lnSpc>
                <a:spcPts val="4015"/>
              </a:lnSpc>
              <a:buFont typeface="Arial"/>
              <a:buChar char="•"/>
            </a:pPr>
            <a:r>
              <a:rPr lang="en-US" sz="2376" dirty="0">
                <a:solidFill>
                  <a:srgbClr val="000000"/>
                </a:solidFill>
                <a:latin typeface="Abadi MT Condensed Light" panose="020B0306030101010103" pitchFamily="34" charset="77"/>
              </a:rPr>
              <a:t>Distribution and Logistics</a:t>
            </a:r>
          </a:p>
          <a:p>
            <a:pPr marL="512991" lvl="1" indent="-256496">
              <a:lnSpc>
                <a:spcPts val="4015"/>
              </a:lnSpc>
              <a:buFont typeface="Arial"/>
              <a:buChar char="•"/>
            </a:pPr>
            <a:r>
              <a:rPr lang="en-US" sz="2376" dirty="0">
                <a:solidFill>
                  <a:srgbClr val="000000"/>
                </a:solidFill>
                <a:latin typeface="Abadi MT Condensed Light" panose="020B0306030101010103" pitchFamily="34" charset="77"/>
              </a:rPr>
              <a:t>Promotion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2AC450-0AA5-CF8C-9477-89E3CA0853B3}"/>
              </a:ext>
            </a:extLst>
          </p:cNvPr>
          <p:cNvSpPr txBox="1"/>
          <p:nvPr/>
        </p:nvSpPr>
        <p:spPr>
          <a:xfrm>
            <a:off x="571500" y="1028700"/>
            <a:ext cx="12992100" cy="7540526"/>
          </a:xfrm>
          <a:prstGeom prst="rect">
            <a:avLst/>
          </a:prstGeom>
          <a:noFill/>
        </p:spPr>
        <p:txBody>
          <a:bodyPr wrap="square" rtlCol="0">
            <a:spAutoFit/>
          </a:bodyPr>
          <a:lstStyle/>
          <a:p>
            <a:r>
              <a:rPr lang="en-KR" sz="4400" u="sng" dirty="0">
                <a:solidFill>
                  <a:schemeClr val="accent6">
                    <a:lumMod val="50000"/>
                  </a:schemeClr>
                </a:solidFill>
                <a:latin typeface="Abadi MT Condensed Light" panose="020B0306030101010103" pitchFamily="34" charset="77"/>
              </a:rPr>
              <a:t>Indirect Channels</a:t>
            </a:r>
          </a:p>
          <a:p>
            <a:endParaRPr lang="en-KR" sz="4400" dirty="0">
              <a:latin typeface="Abadi MT Condensed Light" panose="020B0306030101010103" pitchFamily="34" charset="77"/>
            </a:endParaRPr>
          </a:p>
          <a:p>
            <a:r>
              <a:rPr lang="en-KR" sz="4400" dirty="0">
                <a:latin typeface="Abadi MT Condensed Light" panose="020B0306030101010103" pitchFamily="34" charset="77"/>
              </a:rPr>
              <a:t>Online Marketplace – E</a:t>
            </a:r>
            <a:r>
              <a:rPr lang="en-US" sz="4400" dirty="0">
                <a:latin typeface="Abadi MT Condensed Light" panose="020B0306030101010103" pitchFamily="34" charset="77"/>
              </a:rPr>
              <a:t>c</a:t>
            </a:r>
            <a:r>
              <a:rPr lang="en-KR" sz="4400" dirty="0">
                <a:latin typeface="Abadi MT Condensed Light" panose="020B0306030101010103" pitchFamily="34" charset="77"/>
              </a:rPr>
              <a:t>ommerce Marketplace</a:t>
            </a:r>
          </a:p>
          <a:p>
            <a:endParaRPr lang="en-KR" sz="4400" dirty="0">
              <a:latin typeface="Abadi MT Condensed Light" panose="020B0306030101010103" pitchFamily="34" charset="77"/>
            </a:endParaRPr>
          </a:p>
          <a:p>
            <a:r>
              <a:rPr lang="en-KR" sz="4400" dirty="0">
                <a:solidFill>
                  <a:schemeClr val="accent3">
                    <a:lumMod val="50000"/>
                  </a:schemeClr>
                </a:solidFill>
                <a:latin typeface="Abadi MT Condensed Light" panose="020B0306030101010103" pitchFamily="34" charset="77"/>
              </a:rPr>
              <a:t>Coupang put a display ad for targeted customers through Kakao Moment Easisest way to start selling online when we are relatively new to the field. We can create a seller account with these online marketplaces and start selling our products immediately. </a:t>
            </a:r>
          </a:p>
          <a:p>
            <a:endParaRPr lang="en-KR" sz="4400" dirty="0">
              <a:solidFill>
                <a:schemeClr val="accent3">
                  <a:lumMod val="50000"/>
                </a:schemeClr>
              </a:solidFill>
              <a:latin typeface="Abadi MT Condensed Light" panose="020B0306030101010103" pitchFamily="34" charset="77"/>
            </a:endParaRPr>
          </a:p>
          <a:p>
            <a:r>
              <a:rPr lang="en-KR" sz="4400" dirty="0">
                <a:latin typeface="Abadi MT Condensed Light" panose="020B0306030101010103" pitchFamily="34" charset="77"/>
              </a:rPr>
              <a:t>Brick and Mortar Stores</a:t>
            </a:r>
          </a:p>
          <a:p>
            <a:r>
              <a:rPr lang="en-KR" sz="4400" dirty="0">
                <a:latin typeface="Abadi MT Condensed Light" panose="020B0306030101010103" pitchFamily="34" charset="77"/>
              </a:rPr>
              <a:t>Lotte Plaza, Homeplus, Hi Mart, Emart</a:t>
            </a:r>
          </a:p>
        </p:txBody>
      </p:sp>
      <p:pic>
        <p:nvPicPr>
          <p:cNvPr id="3" name="Picture 2">
            <a:extLst>
              <a:ext uri="{FF2B5EF4-FFF2-40B4-BE49-F238E27FC236}">
                <a16:creationId xmlns:a16="http://schemas.microsoft.com/office/drawing/2014/main" id="{D134AEE4-7617-D7AC-3C2C-53E08CE7D50D}"/>
              </a:ext>
            </a:extLst>
          </p:cNvPr>
          <p:cNvPicPr>
            <a:picLocks noChangeAspect="1"/>
          </p:cNvPicPr>
          <p:nvPr/>
        </p:nvPicPr>
        <p:blipFill>
          <a:blip r:embed="rId2"/>
          <a:stretch>
            <a:fillRect/>
          </a:stretch>
        </p:blipFill>
        <p:spPr>
          <a:xfrm>
            <a:off x="12204700" y="1028700"/>
            <a:ext cx="5486400" cy="2476500"/>
          </a:xfrm>
          <a:prstGeom prst="rect">
            <a:avLst/>
          </a:prstGeom>
        </p:spPr>
      </p:pic>
    </p:spTree>
    <p:extLst>
      <p:ext uri="{BB962C8B-B14F-4D97-AF65-F5344CB8AC3E}">
        <p14:creationId xmlns:p14="http://schemas.microsoft.com/office/powerpoint/2010/main" val="1164044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38500">
            <a:off x="-6329888" y="-1534901"/>
            <a:ext cx="8568617" cy="13356802"/>
            <a:chOff x="0" y="0"/>
            <a:chExt cx="2256755" cy="3517841"/>
          </a:xfrm>
        </p:grpSpPr>
        <p:sp>
          <p:nvSpPr>
            <p:cNvPr id="3" name="Freeform 3"/>
            <p:cNvSpPr/>
            <p:nvPr/>
          </p:nvSpPr>
          <p:spPr>
            <a:xfrm>
              <a:off x="0" y="0"/>
              <a:ext cx="2256755" cy="3517841"/>
            </a:xfrm>
            <a:custGeom>
              <a:avLst/>
              <a:gdLst/>
              <a:ahLst/>
              <a:cxnLst/>
              <a:rect l="l" t="t" r="r" b="b"/>
              <a:pathLst>
                <a:path w="2256755" h="3517841">
                  <a:moveTo>
                    <a:pt x="0" y="0"/>
                  </a:moveTo>
                  <a:lnTo>
                    <a:pt x="2256755" y="0"/>
                  </a:lnTo>
                  <a:lnTo>
                    <a:pt x="2256755" y="3517841"/>
                  </a:lnTo>
                  <a:lnTo>
                    <a:pt x="0" y="3517841"/>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5" name="TextBox 5"/>
          <p:cNvSpPr txBox="1"/>
          <p:nvPr/>
        </p:nvSpPr>
        <p:spPr>
          <a:xfrm>
            <a:off x="2179022" y="2181225"/>
            <a:ext cx="13137475" cy="5857875"/>
          </a:xfrm>
          <a:prstGeom prst="rect">
            <a:avLst/>
          </a:prstGeom>
        </p:spPr>
        <p:txBody>
          <a:bodyPr lIns="0" tIns="0" rIns="0" bIns="0" rtlCol="0" anchor="t">
            <a:spAutoFit/>
          </a:bodyPr>
          <a:lstStyle/>
          <a:p>
            <a:pPr>
              <a:lnSpc>
                <a:spcPts val="4200"/>
              </a:lnSpc>
            </a:pPr>
            <a:r>
              <a:rPr lang="en-US" sz="3000" u="sng">
                <a:solidFill>
                  <a:srgbClr val="000000"/>
                </a:solidFill>
                <a:latin typeface="Assistant Regular Bold"/>
              </a:rPr>
              <a:t>Sales:</a:t>
            </a:r>
          </a:p>
          <a:p>
            <a:pPr marL="647700" lvl="1" indent="-323850">
              <a:lnSpc>
                <a:spcPts val="4200"/>
              </a:lnSpc>
              <a:buFont typeface="Arial"/>
              <a:buChar char="•"/>
            </a:pPr>
            <a:r>
              <a:rPr lang="en-US" sz="3000">
                <a:solidFill>
                  <a:srgbClr val="000000"/>
                </a:solidFill>
                <a:latin typeface="Assistant Regular Bold"/>
              </a:rPr>
              <a:t>B2C</a:t>
            </a:r>
            <a:r>
              <a:rPr lang="en-US" sz="3000">
                <a:solidFill>
                  <a:srgbClr val="A66735"/>
                </a:solidFill>
                <a:latin typeface="Assistant Regular Bold"/>
              </a:rPr>
              <a:t> </a:t>
            </a:r>
          </a:p>
          <a:p>
            <a:pPr>
              <a:lnSpc>
                <a:spcPts val="4200"/>
              </a:lnSpc>
            </a:pPr>
            <a:r>
              <a:rPr lang="en-US" sz="3000">
                <a:solidFill>
                  <a:srgbClr val="A66735"/>
                </a:solidFill>
                <a:latin typeface="Assistant Regular"/>
              </a:rPr>
              <a:t>             </a:t>
            </a:r>
            <a:r>
              <a:rPr lang="en-US" sz="3000">
                <a:solidFill>
                  <a:srgbClr val="A66735"/>
                </a:solidFill>
                <a:latin typeface="Assistant Regular Bold"/>
              </a:rPr>
              <a:t>Customers: </a:t>
            </a:r>
            <a:r>
              <a:rPr lang="en-US" sz="3000">
                <a:solidFill>
                  <a:srgbClr val="000000"/>
                </a:solidFill>
                <a:latin typeface="Assistant Regular"/>
              </a:rPr>
              <a:t>Working mothers, Working single men, Students</a:t>
            </a:r>
          </a:p>
          <a:p>
            <a:pPr>
              <a:lnSpc>
                <a:spcPts val="4200"/>
              </a:lnSpc>
            </a:pPr>
            <a:r>
              <a:rPr lang="en-US" sz="3000">
                <a:solidFill>
                  <a:srgbClr val="A66735"/>
                </a:solidFill>
                <a:latin typeface="Assistant Regular"/>
              </a:rPr>
              <a:t>             </a:t>
            </a:r>
            <a:r>
              <a:rPr lang="en-US" sz="3000">
                <a:solidFill>
                  <a:srgbClr val="A66735"/>
                </a:solidFill>
                <a:latin typeface="Assistant Regular Bold"/>
              </a:rPr>
              <a:t>Channels: </a:t>
            </a:r>
            <a:r>
              <a:rPr lang="en-US" sz="3000">
                <a:solidFill>
                  <a:srgbClr val="000000"/>
                </a:solidFill>
                <a:latin typeface="Assistant Regular"/>
              </a:rPr>
              <a:t>Company website, Online Marketplace, Brick-and-mortar stores</a:t>
            </a:r>
          </a:p>
          <a:p>
            <a:pPr marL="647700" lvl="1" indent="-323850">
              <a:lnSpc>
                <a:spcPts val="4200"/>
              </a:lnSpc>
              <a:buFont typeface="Arial"/>
              <a:buChar char="•"/>
            </a:pPr>
            <a:r>
              <a:rPr lang="en-US" sz="3000">
                <a:solidFill>
                  <a:srgbClr val="000000"/>
                </a:solidFill>
                <a:latin typeface="Assistant Regular Bold"/>
              </a:rPr>
              <a:t>B2B</a:t>
            </a:r>
            <a:r>
              <a:rPr lang="en-US" sz="3000">
                <a:solidFill>
                  <a:srgbClr val="A66735"/>
                </a:solidFill>
                <a:latin typeface="Assistant Regular Bold"/>
              </a:rPr>
              <a:t> </a:t>
            </a:r>
          </a:p>
          <a:p>
            <a:pPr>
              <a:lnSpc>
                <a:spcPts val="4200"/>
              </a:lnSpc>
            </a:pPr>
            <a:r>
              <a:rPr lang="en-US" sz="3000">
                <a:solidFill>
                  <a:srgbClr val="A66735"/>
                </a:solidFill>
                <a:latin typeface="Assistant Regular"/>
              </a:rPr>
              <a:t>             </a:t>
            </a:r>
            <a:r>
              <a:rPr lang="en-US" sz="3000">
                <a:solidFill>
                  <a:srgbClr val="A66735"/>
                </a:solidFill>
                <a:latin typeface="Assistant Regular Bold"/>
              </a:rPr>
              <a:t>Customers: </a:t>
            </a:r>
            <a:r>
              <a:rPr lang="en-US" sz="3000">
                <a:solidFill>
                  <a:srgbClr val="000000"/>
                </a:solidFill>
                <a:latin typeface="Assistant Regular"/>
              </a:rPr>
              <a:t>Restaurants, Cafes, Offices</a:t>
            </a:r>
          </a:p>
          <a:p>
            <a:pPr>
              <a:lnSpc>
                <a:spcPts val="4200"/>
              </a:lnSpc>
            </a:pPr>
            <a:r>
              <a:rPr lang="en-US" sz="3000">
                <a:solidFill>
                  <a:srgbClr val="A66735"/>
                </a:solidFill>
                <a:latin typeface="Assistant Regular Bold"/>
              </a:rPr>
              <a:t>             Channels: </a:t>
            </a:r>
            <a:r>
              <a:rPr lang="en-US" sz="3000">
                <a:solidFill>
                  <a:srgbClr val="000000"/>
                </a:solidFill>
                <a:latin typeface="Assistant Regular"/>
              </a:rPr>
              <a:t>Company website, Alibaba.com</a:t>
            </a:r>
          </a:p>
          <a:p>
            <a:pPr marL="647700" lvl="1" indent="-323850">
              <a:lnSpc>
                <a:spcPts val="4200"/>
              </a:lnSpc>
              <a:buFont typeface="Arial"/>
              <a:buChar char="•"/>
            </a:pPr>
            <a:r>
              <a:rPr lang="en-US" sz="3000">
                <a:solidFill>
                  <a:srgbClr val="000000"/>
                </a:solidFill>
                <a:latin typeface="Assistant Regular Bold"/>
              </a:rPr>
              <a:t>B2G</a:t>
            </a:r>
            <a:r>
              <a:rPr lang="en-US" sz="3000">
                <a:solidFill>
                  <a:srgbClr val="A66735"/>
                </a:solidFill>
                <a:latin typeface="Assistant Regular Bold"/>
              </a:rPr>
              <a:t> </a:t>
            </a:r>
          </a:p>
          <a:p>
            <a:pPr>
              <a:lnSpc>
                <a:spcPts val="4200"/>
              </a:lnSpc>
            </a:pPr>
            <a:r>
              <a:rPr lang="en-US" sz="3000">
                <a:solidFill>
                  <a:srgbClr val="A66735"/>
                </a:solidFill>
                <a:latin typeface="Assistant Regular"/>
              </a:rPr>
              <a:t>              </a:t>
            </a:r>
            <a:r>
              <a:rPr lang="en-US" sz="3000">
                <a:solidFill>
                  <a:srgbClr val="A66735"/>
                </a:solidFill>
                <a:latin typeface="Assistant Regular Bold"/>
              </a:rPr>
              <a:t>Customers: </a:t>
            </a:r>
            <a:r>
              <a:rPr lang="en-US" sz="3000">
                <a:solidFill>
                  <a:srgbClr val="000000"/>
                </a:solidFill>
                <a:latin typeface="Assistant Regular"/>
              </a:rPr>
              <a:t>Public libraries, Hospitals, Post offices</a:t>
            </a:r>
          </a:p>
          <a:p>
            <a:pPr>
              <a:lnSpc>
                <a:spcPts val="4200"/>
              </a:lnSpc>
            </a:pPr>
            <a:r>
              <a:rPr lang="en-US" sz="3000">
                <a:solidFill>
                  <a:srgbClr val="A66735"/>
                </a:solidFill>
                <a:latin typeface="Assistant Regular"/>
              </a:rPr>
              <a:t>              </a:t>
            </a:r>
            <a:r>
              <a:rPr lang="en-US" sz="3000">
                <a:solidFill>
                  <a:srgbClr val="A66735"/>
                </a:solidFill>
                <a:latin typeface="Assistant Regular Bold"/>
              </a:rPr>
              <a:t>Channels: </a:t>
            </a:r>
            <a:r>
              <a:rPr lang="en-US" sz="3000">
                <a:solidFill>
                  <a:srgbClr val="000000"/>
                </a:solidFill>
                <a:latin typeface="Assistant Regular"/>
              </a:rPr>
              <a:t>Company website, Customer office</a:t>
            </a:r>
          </a:p>
          <a:p>
            <a:pPr>
              <a:lnSpc>
                <a:spcPts val="4200"/>
              </a:lnSpc>
            </a:pPr>
            <a:endParaRPr lang="en-US" sz="3000">
              <a:solidFill>
                <a:srgbClr val="000000"/>
              </a:solidFill>
              <a:latin typeface="Assistant Regular"/>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16187" y="4291405"/>
            <a:ext cx="4443113" cy="4966895"/>
          </a:xfrm>
          <a:prstGeom prst="rect">
            <a:avLst/>
          </a:prstGeom>
        </p:spPr>
      </p:pic>
      <p:sp>
        <p:nvSpPr>
          <p:cNvPr id="7" name="TextBox 7"/>
          <p:cNvSpPr txBox="1"/>
          <p:nvPr/>
        </p:nvSpPr>
        <p:spPr>
          <a:xfrm>
            <a:off x="2179022" y="1000125"/>
            <a:ext cx="6745651" cy="784225"/>
          </a:xfrm>
          <a:prstGeom prst="rect">
            <a:avLst/>
          </a:prstGeom>
        </p:spPr>
        <p:txBody>
          <a:bodyPr lIns="0" tIns="0" rIns="0" bIns="0" rtlCol="0" anchor="t">
            <a:spAutoFit/>
          </a:bodyPr>
          <a:lstStyle/>
          <a:p>
            <a:pPr>
              <a:lnSpc>
                <a:spcPts val="6350"/>
              </a:lnSpc>
            </a:pPr>
            <a:r>
              <a:rPr lang="en-US" sz="5000">
                <a:solidFill>
                  <a:srgbClr val="000000"/>
                </a:solidFill>
                <a:latin typeface="Martel Heavy Bold"/>
              </a:rPr>
              <a:t>Marketing 1.1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72262">
            <a:off x="16875198" y="-1986619"/>
            <a:ext cx="8568617" cy="13356802"/>
            <a:chOff x="0" y="0"/>
            <a:chExt cx="2256755" cy="3517841"/>
          </a:xfrm>
        </p:grpSpPr>
        <p:sp>
          <p:nvSpPr>
            <p:cNvPr id="3" name="Freeform 3"/>
            <p:cNvSpPr/>
            <p:nvPr/>
          </p:nvSpPr>
          <p:spPr>
            <a:xfrm>
              <a:off x="0" y="0"/>
              <a:ext cx="2256755" cy="3517841"/>
            </a:xfrm>
            <a:custGeom>
              <a:avLst/>
              <a:gdLst/>
              <a:ahLst/>
              <a:cxnLst/>
              <a:rect l="l" t="t" r="r" b="b"/>
              <a:pathLst>
                <a:path w="2256755" h="3517841">
                  <a:moveTo>
                    <a:pt x="0" y="0"/>
                  </a:moveTo>
                  <a:lnTo>
                    <a:pt x="2256755" y="0"/>
                  </a:lnTo>
                  <a:lnTo>
                    <a:pt x="2256755" y="3517841"/>
                  </a:lnTo>
                  <a:lnTo>
                    <a:pt x="0" y="3517841"/>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5" name="TextBox 5"/>
          <p:cNvSpPr txBox="1"/>
          <p:nvPr/>
        </p:nvSpPr>
        <p:spPr>
          <a:xfrm>
            <a:off x="2179022" y="1000125"/>
            <a:ext cx="6745651" cy="784225"/>
          </a:xfrm>
          <a:prstGeom prst="rect">
            <a:avLst/>
          </a:prstGeom>
        </p:spPr>
        <p:txBody>
          <a:bodyPr lIns="0" tIns="0" rIns="0" bIns="0" rtlCol="0" anchor="t">
            <a:spAutoFit/>
          </a:bodyPr>
          <a:lstStyle/>
          <a:p>
            <a:pPr>
              <a:lnSpc>
                <a:spcPts val="6350"/>
              </a:lnSpc>
            </a:pPr>
            <a:r>
              <a:rPr lang="en-US" sz="5000">
                <a:solidFill>
                  <a:srgbClr val="000000"/>
                </a:solidFill>
                <a:latin typeface="Martel Heavy Bold"/>
              </a:rPr>
              <a:t>Marketing 1.2</a:t>
            </a:r>
          </a:p>
        </p:txBody>
      </p:sp>
      <p:sp>
        <p:nvSpPr>
          <p:cNvPr id="6" name="TextBox 6"/>
          <p:cNvSpPr txBox="1"/>
          <p:nvPr/>
        </p:nvSpPr>
        <p:spPr>
          <a:xfrm>
            <a:off x="2179022" y="2181225"/>
            <a:ext cx="13137475" cy="6924675"/>
          </a:xfrm>
          <a:prstGeom prst="rect">
            <a:avLst/>
          </a:prstGeom>
        </p:spPr>
        <p:txBody>
          <a:bodyPr lIns="0" tIns="0" rIns="0" bIns="0" rtlCol="0" anchor="t">
            <a:spAutoFit/>
          </a:bodyPr>
          <a:lstStyle/>
          <a:p>
            <a:pPr>
              <a:lnSpc>
                <a:spcPts val="4200"/>
              </a:lnSpc>
            </a:pPr>
            <a:r>
              <a:rPr lang="en-US" sz="3000" u="sng">
                <a:solidFill>
                  <a:srgbClr val="000000"/>
                </a:solidFill>
                <a:latin typeface="Assistant Regular Bold"/>
              </a:rPr>
              <a:t>Promotion:</a:t>
            </a:r>
          </a:p>
          <a:p>
            <a:pPr marL="647700" lvl="1" indent="-323850">
              <a:lnSpc>
                <a:spcPts val="4200"/>
              </a:lnSpc>
              <a:buFont typeface="Arial"/>
              <a:buChar char="•"/>
            </a:pPr>
            <a:r>
              <a:rPr lang="en-US" sz="3000">
                <a:solidFill>
                  <a:srgbClr val="000000"/>
                </a:solidFill>
                <a:latin typeface="Assistant Regular Bold"/>
              </a:rPr>
              <a:t>Brand positioning: </a:t>
            </a:r>
            <a:r>
              <a:rPr lang="en-US" sz="3000">
                <a:solidFill>
                  <a:srgbClr val="000000"/>
                </a:solidFill>
                <a:latin typeface="Assistant Regular"/>
              </a:rPr>
              <a:t>“We create comfort and convenience for the customers at their home”</a:t>
            </a:r>
          </a:p>
          <a:p>
            <a:pPr marL="647700" lvl="1" indent="-323850">
              <a:lnSpc>
                <a:spcPts val="4200"/>
              </a:lnSpc>
              <a:buFont typeface="Arial"/>
              <a:buChar char="•"/>
            </a:pPr>
            <a:r>
              <a:rPr lang="en-US" sz="3000">
                <a:solidFill>
                  <a:srgbClr val="000000"/>
                </a:solidFill>
                <a:latin typeface="Assistant Regular Bold"/>
              </a:rPr>
              <a:t>Customers definition: </a:t>
            </a:r>
            <a:r>
              <a:rPr lang="en-US" sz="3000">
                <a:solidFill>
                  <a:srgbClr val="000000"/>
                </a:solidFill>
                <a:latin typeface="Assistant Regular"/>
              </a:rPr>
              <a:t>Family women (Anna), People living alone (John), Old or disabled (Stive)</a:t>
            </a:r>
          </a:p>
          <a:p>
            <a:pPr>
              <a:lnSpc>
                <a:spcPts val="4200"/>
              </a:lnSpc>
            </a:pPr>
            <a:endParaRPr lang="en-US" sz="3000">
              <a:solidFill>
                <a:srgbClr val="000000"/>
              </a:solidFill>
              <a:latin typeface="Assistant Regular"/>
            </a:endParaRPr>
          </a:p>
          <a:p>
            <a:pPr marL="647700" lvl="1" indent="-323850">
              <a:lnSpc>
                <a:spcPts val="4200"/>
              </a:lnSpc>
              <a:buFont typeface="Arial"/>
              <a:buChar char="•"/>
            </a:pPr>
            <a:r>
              <a:rPr lang="en-US" sz="3000">
                <a:solidFill>
                  <a:srgbClr val="000000"/>
                </a:solidFill>
                <a:latin typeface="Assistant Regular Bold"/>
              </a:rPr>
              <a:t>Market segments:</a:t>
            </a:r>
            <a:r>
              <a:rPr lang="en-US" sz="3000">
                <a:solidFill>
                  <a:srgbClr val="000000"/>
                </a:solidFill>
                <a:latin typeface="Assistant Regular"/>
              </a:rPr>
              <a:t> B2C, B2B, B2G</a:t>
            </a:r>
          </a:p>
          <a:p>
            <a:pPr marL="647700" lvl="1" indent="-323850">
              <a:lnSpc>
                <a:spcPts val="4200"/>
              </a:lnSpc>
              <a:buFont typeface="Arial"/>
              <a:buChar char="•"/>
            </a:pPr>
            <a:r>
              <a:rPr lang="en-US" sz="3000">
                <a:solidFill>
                  <a:srgbClr val="000000"/>
                </a:solidFill>
                <a:latin typeface="Assistant Regular Bold"/>
              </a:rPr>
              <a:t>Marketing strategy: </a:t>
            </a:r>
          </a:p>
          <a:p>
            <a:pPr>
              <a:lnSpc>
                <a:spcPts val="4200"/>
              </a:lnSpc>
            </a:pPr>
            <a:r>
              <a:rPr lang="en-US" sz="3000">
                <a:solidFill>
                  <a:srgbClr val="000000"/>
                </a:solidFill>
                <a:latin typeface="Assistant Regular"/>
              </a:rPr>
              <a:t>                  - B2C =&gt; Discounts for special days (Women’s day), Social media</a:t>
            </a:r>
          </a:p>
          <a:p>
            <a:pPr>
              <a:lnSpc>
                <a:spcPts val="4200"/>
              </a:lnSpc>
            </a:pPr>
            <a:r>
              <a:rPr lang="en-US" sz="3000">
                <a:solidFill>
                  <a:srgbClr val="000000"/>
                </a:solidFill>
                <a:latin typeface="Assistant Regular"/>
              </a:rPr>
              <a:t>                    campaigns (word-of-mouth), free try at stores</a:t>
            </a:r>
          </a:p>
          <a:p>
            <a:pPr>
              <a:lnSpc>
                <a:spcPts val="4200"/>
              </a:lnSpc>
            </a:pPr>
            <a:r>
              <a:rPr lang="en-US" sz="3000">
                <a:solidFill>
                  <a:srgbClr val="000000"/>
                </a:solidFill>
                <a:latin typeface="Assistant Regular"/>
              </a:rPr>
              <a:t>                  - B2B =&gt; SEO, web ads, direct-mail marketing</a:t>
            </a:r>
          </a:p>
          <a:p>
            <a:pPr>
              <a:lnSpc>
                <a:spcPts val="4200"/>
              </a:lnSpc>
            </a:pPr>
            <a:r>
              <a:rPr lang="en-US" sz="3000">
                <a:solidFill>
                  <a:srgbClr val="000000"/>
                </a:solidFill>
                <a:latin typeface="Assistant Regular"/>
              </a:rPr>
              <a:t>                  - B2G =&gt; SEO, direct-mail marketing, forums/exhibitions</a:t>
            </a:r>
          </a:p>
          <a:p>
            <a:pPr>
              <a:lnSpc>
                <a:spcPts val="4200"/>
              </a:lnSpc>
            </a:pPr>
            <a:endParaRPr lang="en-US" sz="3000">
              <a:solidFill>
                <a:srgbClr val="000000"/>
              </a:solidFill>
              <a:latin typeface="Assistant Regul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grpSp>
        <p:nvGrpSpPr>
          <p:cNvPr id="2" name="Group 2"/>
          <p:cNvGrpSpPr/>
          <p:nvPr/>
        </p:nvGrpSpPr>
        <p:grpSpPr>
          <a:xfrm rot="-690638">
            <a:off x="654494" y="-1142016"/>
            <a:ext cx="4419788" cy="12571033"/>
            <a:chOff x="0" y="0"/>
            <a:chExt cx="1164059" cy="3310889"/>
          </a:xfrm>
        </p:grpSpPr>
        <p:sp>
          <p:nvSpPr>
            <p:cNvPr id="3" name="Freeform 3"/>
            <p:cNvSpPr/>
            <p:nvPr/>
          </p:nvSpPr>
          <p:spPr>
            <a:xfrm>
              <a:off x="0" y="0"/>
              <a:ext cx="1164059" cy="3310889"/>
            </a:xfrm>
            <a:custGeom>
              <a:avLst/>
              <a:gdLst/>
              <a:ahLst/>
              <a:cxnLst/>
              <a:rect l="l" t="t" r="r" b="b"/>
              <a:pathLst>
                <a:path w="1164059" h="3310889">
                  <a:moveTo>
                    <a:pt x="0" y="0"/>
                  </a:moveTo>
                  <a:lnTo>
                    <a:pt x="1164059" y="0"/>
                  </a:lnTo>
                  <a:lnTo>
                    <a:pt x="1164059" y="3310889"/>
                  </a:lnTo>
                  <a:lnTo>
                    <a:pt x="0" y="3310889"/>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2475" y="3238040"/>
            <a:ext cx="7593140" cy="5315198"/>
          </a:xfrm>
          <a:prstGeom prst="rect">
            <a:avLst/>
          </a:prstGeom>
        </p:spPr>
      </p:pic>
      <p:sp>
        <p:nvSpPr>
          <p:cNvPr id="6" name="TextBox 6"/>
          <p:cNvSpPr txBox="1"/>
          <p:nvPr/>
        </p:nvSpPr>
        <p:spPr>
          <a:xfrm>
            <a:off x="9032697" y="2164333"/>
            <a:ext cx="7497587" cy="1798533"/>
          </a:xfrm>
          <a:prstGeom prst="rect">
            <a:avLst/>
          </a:prstGeom>
        </p:spPr>
        <p:txBody>
          <a:bodyPr lIns="0" tIns="0" rIns="0" bIns="0" rtlCol="0" anchor="t">
            <a:spAutoFit/>
          </a:bodyPr>
          <a:lstStyle/>
          <a:p>
            <a:pPr algn="r">
              <a:lnSpc>
                <a:spcPts val="14670"/>
              </a:lnSpc>
            </a:pPr>
            <a:r>
              <a:rPr lang="en-US" sz="10478">
                <a:solidFill>
                  <a:srgbClr val="000000"/>
                </a:solidFill>
                <a:latin typeface="Martel Heavy Bold"/>
              </a:rPr>
              <a:t>Thank You</a:t>
            </a:r>
          </a:p>
        </p:txBody>
      </p:sp>
      <p:sp>
        <p:nvSpPr>
          <p:cNvPr id="7" name="AutoShape 7"/>
          <p:cNvSpPr/>
          <p:nvPr/>
        </p:nvSpPr>
        <p:spPr>
          <a:xfrm rot="3487">
            <a:off x="792492" y="8510376"/>
            <a:ext cx="9389421" cy="0"/>
          </a:xfrm>
          <a:prstGeom prst="line">
            <a:avLst/>
          </a:prstGeom>
          <a:ln w="38100" cap="flat">
            <a:solidFill>
              <a:srgbClr val="243E4D"/>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24256"/>
            <a:chOff x="0" y="0"/>
            <a:chExt cx="4816593" cy="401450"/>
          </a:xfrm>
        </p:grpSpPr>
        <p:sp>
          <p:nvSpPr>
            <p:cNvPr id="3" name="Freeform 3"/>
            <p:cNvSpPr/>
            <p:nvPr/>
          </p:nvSpPr>
          <p:spPr>
            <a:xfrm>
              <a:off x="0" y="0"/>
              <a:ext cx="4816592" cy="401450"/>
            </a:xfrm>
            <a:custGeom>
              <a:avLst/>
              <a:gdLst/>
              <a:ahLst/>
              <a:cxnLst/>
              <a:rect l="l" t="t" r="r" b="b"/>
              <a:pathLst>
                <a:path w="4816592" h="401450">
                  <a:moveTo>
                    <a:pt x="0" y="0"/>
                  </a:moveTo>
                  <a:lnTo>
                    <a:pt x="4816592" y="0"/>
                  </a:lnTo>
                  <a:lnTo>
                    <a:pt x="4816592" y="401450"/>
                  </a:lnTo>
                  <a:lnTo>
                    <a:pt x="0" y="401450"/>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0" y="1524256"/>
            <a:ext cx="3667602" cy="4638910"/>
            <a:chOff x="0" y="0"/>
            <a:chExt cx="965953" cy="1221771"/>
          </a:xfrm>
        </p:grpSpPr>
        <p:sp>
          <p:nvSpPr>
            <p:cNvPr id="6" name="Freeform 6"/>
            <p:cNvSpPr/>
            <p:nvPr/>
          </p:nvSpPr>
          <p:spPr>
            <a:xfrm>
              <a:off x="0" y="0"/>
              <a:ext cx="965953" cy="1221771"/>
            </a:xfrm>
            <a:custGeom>
              <a:avLst/>
              <a:gdLst/>
              <a:ahLst/>
              <a:cxnLst/>
              <a:rect l="l" t="t" r="r" b="b"/>
              <a:pathLst>
                <a:path w="965953" h="1221771">
                  <a:moveTo>
                    <a:pt x="0" y="0"/>
                  </a:moveTo>
                  <a:lnTo>
                    <a:pt x="965953" y="0"/>
                  </a:lnTo>
                  <a:lnTo>
                    <a:pt x="965953" y="1221771"/>
                  </a:lnTo>
                  <a:lnTo>
                    <a:pt x="0" y="1221771"/>
                  </a:lnTo>
                  <a:close/>
                </a:path>
              </a:pathLst>
            </a:custGeom>
            <a:solidFill>
              <a:srgbClr val="FFFFFF"/>
            </a:solidFill>
            <a:ln w="38100">
              <a:solidFill>
                <a:srgbClr val="F7EAD0"/>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nSpc>
                  <a:spcPts val="2940"/>
                </a:lnSpc>
              </a:pPr>
              <a:r>
                <a:rPr lang="en-US" sz="2100">
                  <a:solidFill>
                    <a:srgbClr val="000000"/>
                  </a:solidFill>
                  <a:latin typeface="Assistant Regular Bold"/>
                </a:rPr>
                <a:t>Key partners:</a:t>
              </a:r>
            </a:p>
            <a:p>
              <a:pPr>
                <a:lnSpc>
                  <a:spcPts val="2940"/>
                </a:lnSpc>
              </a:pPr>
              <a:r>
                <a:rPr lang="en-US" sz="2100">
                  <a:solidFill>
                    <a:srgbClr val="000000"/>
                  </a:solidFill>
                  <a:latin typeface="Assistant Regular"/>
                </a:rPr>
                <a:t>Households</a:t>
              </a:r>
            </a:p>
            <a:p>
              <a:pPr>
                <a:lnSpc>
                  <a:spcPts val="2940"/>
                </a:lnSpc>
              </a:pPr>
              <a:r>
                <a:rPr lang="en-US" sz="2100">
                  <a:solidFill>
                    <a:srgbClr val="000000"/>
                  </a:solidFill>
                  <a:latin typeface="Assistant Regular"/>
                </a:rPr>
                <a:t>Robot Developers</a:t>
              </a:r>
            </a:p>
            <a:p>
              <a:pPr>
                <a:lnSpc>
                  <a:spcPts val="2940"/>
                </a:lnSpc>
              </a:pPr>
              <a:r>
                <a:rPr lang="en-US" sz="2100">
                  <a:solidFill>
                    <a:srgbClr val="000000"/>
                  </a:solidFill>
                  <a:latin typeface="Assistant Regular"/>
                </a:rPr>
                <a:t>Raspberry Pi developers</a:t>
              </a:r>
            </a:p>
            <a:p>
              <a:pPr>
                <a:lnSpc>
                  <a:spcPts val="2940"/>
                </a:lnSpc>
              </a:pPr>
              <a:r>
                <a:rPr lang="en-US" sz="2100">
                  <a:solidFill>
                    <a:srgbClr val="000000"/>
                  </a:solidFill>
                  <a:latin typeface="Assistant Regular"/>
                </a:rPr>
                <a:t>3D Printing professionals</a:t>
              </a:r>
            </a:p>
            <a:p>
              <a:pPr>
                <a:lnSpc>
                  <a:spcPts val="2940"/>
                </a:lnSpc>
              </a:pPr>
              <a:r>
                <a:rPr lang="en-US" sz="2100">
                  <a:solidFill>
                    <a:srgbClr val="000000"/>
                  </a:solidFill>
                  <a:latin typeface="Assistant Regular"/>
                </a:rPr>
                <a:t>Household devices stores</a:t>
              </a:r>
            </a:p>
            <a:p>
              <a:pPr>
                <a:lnSpc>
                  <a:spcPts val="2940"/>
                </a:lnSpc>
              </a:pPr>
              <a:r>
                <a:rPr lang="en-US" sz="2100">
                  <a:solidFill>
                    <a:srgbClr val="000000"/>
                  </a:solidFill>
                  <a:latin typeface="Assistant Regular"/>
                </a:rPr>
                <a:t>Online marketplaces</a:t>
              </a:r>
            </a:p>
            <a:p>
              <a:pPr>
                <a:lnSpc>
                  <a:spcPts val="2940"/>
                </a:lnSpc>
              </a:pPr>
              <a:endParaRPr lang="en-US" sz="2100">
                <a:solidFill>
                  <a:srgbClr val="000000"/>
                </a:solidFill>
                <a:latin typeface="Assistant Regular"/>
              </a:endParaRPr>
            </a:p>
            <a:p>
              <a:pPr>
                <a:lnSpc>
                  <a:spcPts val="2940"/>
                </a:lnSpc>
              </a:pPr>
              <a:r>
                <a:rPr lang="en-US" sz="2100">
                  <a:solidFill>
                    <a:srgbClr val="000000"/>
                  </a:solidFill>
                  <a:latin typeface="Assistant Regular"/>
                </a:rPr>
                <a:t>Resources we are acquiring:</a:t>
              </a:r>
            </a:p>
            <a:p>
              <a:pPr>
                <a:lnSpc>
                  <a:spcPts val="2940"/>
                </a:lnSpc>
              </a:pPr>
              <a:r>
                <a:rPr lang="en-US" sz="2100">
                  <a:solidFill>
                    <a:srgbClr val="000000"/>
                  </a:solidFill>
                  <a:latin typeface="Assistant Regular"/>
                </a:rPr>
                <a:t>Data from household interviews</a:t>
              </a:r>
            </a:p>
            <a:p>
              <a:pPr>
                <a:lnSpc>
                  <a:spcPts val="2940"/>
                </a:lnSpc>
              </a:pPr>
              <a:r>
                <a:rPr lang="en-US" sz="2100">
                  <a:solidFill>
                    <a:srgbClr val="000000"/>
                  </a:solidFill>
                  <a:latin typeface="Assistant Regular"/>
                </a:rPr>
                <a:t>Technical parts of our robot</a:t>
              </a:r>
            </a:p>
          </p:txBody>
        </p:sp>
      </p:grpSp>
      <p:grpSp>
        <p:nvGrpSpPr>
          <p:cNvPr id="8" name="Group 8"/>
          <p:cNvGrpSpPr/>
          <p:nvPr/>
        </p:nvGrpSpPr>
        <p:grpSpPr>
          <a:xfrm>
            <a:off x="3667602" y="1524256"/>
            <a:ext cx="3740449" cy="6671089"/>
            <a:chOff x="0" y="0"/>
            <a:chExt cx="985139" cy="1756995"/>
          </a:xfrm>
        </p:grpSpPr>
        <p:sp>
          <p:nvSpPr>
            <p:cNvPr id="9" name="Freeform 9"/>
            <p:cNvSpPr/>
            <p:nvPr/>
          </p:nvSpPr>
          <p:spPr>
            <a:xfrm>
              <a:off x="0" y="0"/>
              <a:ext cx="985139" cy="1756994"/>
            </a:xfrm>
            <a:custGeom>
              <a:avLst/>
              <a:gdLst/>
              <a:ahLst/>
              <a:cxnLst/>
              <a:rect l="l" t="t" r="r" b="b"/>
              <a:pathLst>
                <a:path w="985139" h="1756994">
                  <a:moveTo>
                    <a:pt x="0" y="0"/>
                  </a:moveTo>
                  <a:lnTo>
                    <a:pt x="985139" y="0"/>
                  </a:lnTo>
                  <a:lnTo>
                    <a:pt x="985139" y="1756994"/>
                  </a:lnTo>
                  <a:lnTo>
                    <a:pt x="0" y="1756994"/>
                  </a:lnTo>
                  <a:close/>
                </a:path>
              </a:pathLst>
            </a:custGeom>
            <a:solidFill>
              <a:srgbClr val="FFFFFF"/>
            </a:solidFill>
            <a:ln w="38100">
              <a:solidFill>
                <a:srgbClr val="F7EAD0"/>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nSpc>
                  <a:spcPts val="2940"/>
                </a:lnSpc>
              </a:pPr>
              <a:r>
                <a:rPr lang="en-US" sz="2100">
                  <a:solidFill>
                    <a:srgbClr val="000000"/>
                  </a:solidFill>
                  <a:latin typeface="Assistant Regular Bold"/>
                </a:rPr>
                <a:t>Key activities:</a:t>
              </a:r>
            </a:p>
            <a:p>
              <a:pPr>
                <a:lnSpc>
                  <a:spcPts val="2940"/>
                </a:lnSpc>
              </a:pPr>
              <a:endParaRPr lang="en-US" sz="2100">
                <a:solidFill>
                  <a:srgbClr val="000000"/>
                </a:solidFill>
                <a:latin typeface="Assistant Regular Bold"/>
              </a:endParaRPr>
            </a:p>
            <a:p>
              <a:pPr>
                <a:lnSpc>
                  <a:spcPts val="2940"/>
                </a:lnSpc>
              </a:pPr>
              <a:r>
                <a:rPr lang="en-US" sz="2100">
                  <a:solidFill>
                    <a:srgbClr val="000000"/>
                  </a:solidFill>
                  <a:latin typeface="Assistant Regular"/>
                </a:rPr>
                <a:t>Advertising. Increasing brand awareness. Patent the product</a:t>
              </a:r>
            </a:p>
            <a:p>
              <a:pPr>
                <a:lnSpc>
                  <a:spcPts val="2940"/>
                </a:lnSpc>
              </a:pPr>
              <a:r>
                <a:rPr lang="en-US" sz="2100">
                  <a:solidFill>
                    <a:srgbClr val="000000"/>
                  </a:solidFill>
                  <a:latin typeface="Assistant Regular"/>
                </a:rPr>
                <a:t>Distribute to  stores. Online sales. Training the device for next update.</a:t>
              </a:r>
            </a:p>
            <a:p>
              <a:pPr>
                <a:lnSpc>
                  <a:spcPts val="2940"/>
                </a:lnSpc>
              </a:pPr>
              <a:endParaRPr lang="en-US" sz="2100">
                <a:solidFill>
                  <a:srgbClr val="000000"/>
                </a:solidFill>
                <a:latin typeface="Assistant Regular"/>
              </a:endParaRPr>
            </a:p>
            <a:p>
              <a:pPr>
                <a:lnSpc>
                  <a:spcPts val="2940"/>
                </a:lnSpc>
              </a:pPr>
              <a:r>
                <a:rPr lang="en-US" sz="2100">
                  <a:solidFill>
                    <a:srgbClr val="000000"/>
                  </a:solidFill>
                  <a:latin typeface="Assistant Regular Bold"/>
                </a:rPr>
                <a:t>Distribution channel:</a:t>
              </a:r>
              <a:r>
                <a:rPr lang="en-US" sz="2100">
                  <a:solidFill>
                    <a:srgbClr val="000000"/>
                  </a:solidFill>
                  <a:latin typeface="Assistant Regular"/>
                </a:rPr>
                <a:t> Distribution centers. Orders are delivered and installed.</a:t>
              </a:r>
            </a:p>
            <a:p>
              <a:pPr>
                <a:lnSpc>
                  <a:spcPts val="2940"/>
                </a:lnSpc>
              </a:pPr>
              <a:endParaRPr lang="en-US" sz="2100">
                <a:solidFill>
                  <a:srgbClr val="000000"/>
                </a:solidFill>
                <a:latin typeface="Assistant Regular"/>
              </a:endParaRPr>
            </a:p>
            <a:p>
              <a:pPr>
                <a:lnSpc>
                  <a:spcPts val="2940"/>
                </a:lnSpc>
              </a:pPr>
              <a:r>
                <a:rPr lang="en-US" sz="2100">
                  <a:solidFill>
                    <a:srgbClr val="000000"/>
                  </a:solidFill>
                  <a:latin typeface="Assistant Regular Bold"/>
                </a:rPr>
                <a:t>Profit:</a:t>
              </a:r>
              <a:r>
                <a:rPr lang="en-US" sz="2100">
                  <a:solidFill>
                    <a:srgbClr val="000000"/>
                  </a:solidFill>
                  <a:latin typeface="Assistant Regular"/>
                </a:rPr>
                <a:t> from physical and online stores. Economies of scale and selling updates.</a:t>
              </a:r>
            </a:p>
            <a:p>
              <a:pPr>
                <a:lnSpc>
                  <a:spcPts val="2940"/>
                </a:lnSpc>
              </a:pPr>
              <a:endParaRPr lang="en-US" sz="2100">
                <a:solidFill>
                  <a:srgbClr val="000000"/>
                </a:solidFill>
                <a:latin typeface="Assistant Regular"/>
              </a:endParaRPr>
            </a:p>
            <a:p>
              <a:pPr>
                <a:lnSpc>
                  <a:spcPts val="2940"/>
                </a:lnSpc>
              </a:pPr>
              <a:endParaRPr lang="en-US" sz="2100">
                <a:solidFill>
                  <a:srgbClr val="000000"/>
                </a:solidFill>
                <a:latin typeface="Assistant Regular"/>
              </a:endParaRPr>
            </a:p>
          </p:txBody>
        </p:sp>
      </p:grpSp>
      <p:grpSp>
        <p:nvGrpSpPr>
          <p:cNvPr id="11" name="Group 11"/>
          <p:cNvGrpSpPr/>
          <p:nvPr/>
        </p:nvGrpSpPr>
        <p:grpSpPr>
          <a:xfrm>
            <a:off x="0" y="6163166"/>
            <a:ext cx="3667602" cy="2038585"/>
            <a:chOff x="0" y="0"/>
            <a:chExt cx="965953" cy="536911"/>
          </a:xfrm>
        </p:grpSpPr>
        <p:sp>
          <p:nvSpPr>
            <p:cNvPr id="12" name="Freeform 12"/>
            <p:cNvSpPr/>
            <p:nvPr/>
          </p:nvSpPr>
          <p:spPr>
            <a:xfrm>
              <a:off x="0" y="0"/>
              <a:ext cx="965953" cy="536911"/>
            </a:xfrm>
            <a:custGeom>
              <a:avLst/>
              <a:gdLst/>
              <a:ahLst/>
              <a:cxnLst/>
              <a:rect l="l" t="t" r="r" b="b"/>
              <a:pathLst>
                <a:path w="965953" h="536911">
                  <a:moveTo>
                    <a:pt x="0" y="0"/>
                  </a:moveTo>
                  <a:lnTo>
                    <a:pt x="965953" y="0"/>
                  </a:lnTo>
                  <a:lnTo>
                    <a:pt x="965953" y="536911"/>
                  </a:lnTo>
                  <a:lnTo>
                    <a:pt x="0" y="536911"/>
                  </a:lnTo>
                  <a:close/>
                </a:path>
              </a:pathLst>
            </a:custGeom>
            <a:solidFill>
              <a:srgbClr val="FFFFFF"/>
            </a:solidFill>
            <a:ln w="38100">
              <a:solidFill>
                <a:srgbClr val="F7EAD0"/>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nSpc>
                  <a:spcPts val="2940"/>
                </a:lnSpc>
              </a:pPr>
              <a:r>
                <a:rPr lang="en-US" sz="2100">
                  <a:solidFill>
                    <a:srgbClr val="000000"/>
                  </a:solidFill>
                  <a:latin typeface="Assistant Regular Bold"/>
                </a:rPr>
                <a:t>Key resources:</a:t>
              </a:r>
              <a:r>
                <a:rPr lang="en-US" sz="2100">
                  <a:solidFill>
                    <a:srgbClr val="000000"/>
                  </a:solidFill>
                  <a:latin typeface="Assistant Regular"/>
                </a:rPr>
                <a:t> Lidar, turtle bot 3, 3D modeled frame, production facilities, employees</a:t>
              </a:r>
            </a:p>
            <a:p>
              <a:pPr>
                <a:lnSpc>
                  <a:spcPts val="2940"/>
                </a:lnSpc>
              </a:pPr>
              <a:endParaRPr lang="en-US" sz="2100">
                <a:solidFill>
                  <a:srgbClr val="000000"/>
                </a:solidFill>
                <a:latin typeface="Assistant Regular"/>
              </a:endParaRPr>
            </a:p>
          </p:txBody>
        </p:sp>
      </p:grpSp>
      <p:grpSp>
        <p:nvGrpSpPr>
          <p:cNvPr id="14" name="Group 14"/>
          <p:cNvGrpSpPr/>
          <p:nvPr/>
        </p:nvGrpSpPr>
        <p:grpSpPr>
          <a:xfrm>
            <a:off x="-36424" y="8195345"/>
            <a:ext cx="9180424" cy="2038585"/>
            <a:chOff x="0" y="0"/>
            <a:chExt cx="2417889" cy="536911"/>
          </a:xfrm>
        </p:grpSpPr>
        <p:sp>
          <p:nvSpPr>
            <p:cNvPr id="15" name="Freeform 15"/>
            <p:cNvSpPr/>
            <p:nvPr/>
          </p:nvSpPr>
          <p:spPr>
            <a:xfrm>
              <a:off x="0" y="0"/>
              <a:ext cx="2417889" cy="536911"/>
            </a:xfrm>
            <a:custGeom>
              <a:avLst/>
              <a:gdLst/>
              <a:ahLst/>
              <a:cxnLst/>
              <a:rect l="l" t="t" r="r" b="b"/>
              <a:pathLst>
                <a:path w="2417889" h="536911">
                  <a:moveTo>
                    <a:pt x="0" y="0"/>
                  </a:moveTo>
                  <a:lnTo>
                    <a:pt x="2417889" y="0"/>
                  </a:lnTo>
                  <a:lnTo>
                    <a:pt x="2417889" y="536911"/>
                  </a:lnTo>
                  <a:lnTo>
                    <a:pt x="0" y="536911"/>
                  </a:lnTo>
                  <a:close/>
                </a:path>
              </a:pathLst>
            </a:custGeom>
            <a:solidFill>
              <a:srgbClr val="FFFFFF"/>
            </a:solidFill>
            <a:ln w="38100">
              <a:solidFill>
                <a:srgbClr val="F7EAD0"/>
              </a:solidFill>
            </a:ln>
          </p:spPr>
        </p:sp>
        <p:sp>
          <p:nvSpPr>
            <p:cNvPr id="16" name="TextBox 16"/>
            <p:cNvSpPr txBox="1"/>
            <p:nvPr/>
          </p:nvSpPr>
          <p:spPr>
            <a:xfrm>
              <a:off x="0" y="-38100"/>
              <a:ext cx="812800" cy="850900"/>
            </a:xfrm>
            <a:prstGeom prst="rect">
              <a:avLst/>
            </a:prstGeom>
          </p:spPr>
          <p:txBody>
            <a:bodyPr lIns="50800" tIns="50800" rIns="50800" bIns="50800" rtlCol="0" anchor="ctr"/>
            <a:lstStyle/>
            <a:p>
              <a:pPr>
                <a:lnSpc>
                  <a:spcPts val="2940"/>
                </a:lnSpc>
              </a:pPr>
              <a:r>
                <a:rPr lang="en-US" sz="2100">
                  <a:solidFill>
                    <a:srgbClr val="000000"/>
                  </a:solidFill>
                  <a:latin typeface="Assistant Regular Bold"/>
                </a:rPr>
                <a:t>Cost structure:</a:t>
              </a:r>
            </a:p>
            <a:p>
              <a:pPr>
                <a:lnSpc>
                  <a:spcPts val="2940"/>
                </a:lnSpc>
              </a:pPr>
              <a:r>
                <a:rPr lang="en-US" sz="2100">
                  <a:solidFill>
                    <a:srgbClr val="000000"/>
                  </a:solidFill>
                  <a:latin typeface="Assistant Regular Bold"/>
                </a:rPr>
                <a:t>Cost Driven:</a:t>
              </a:r>
              <a:r>
                <a:rPr lang="en-US" sz="2100">
                  <a:solidFill>
                    <a:srgbClr val="000000"/>
                  </a:solidFill>
                  <a:latin typeface="Assistant Regular"/>
                </a:rPr>
                <a:t> Our revenue model is based on profit from cheaper production and selling updates. So our main costs are buying product from producing company, advertisement and hardware and software development.</a:t>
              </a:r>
            </a:p>
          </p:txBody>
        </p:sp>
      </p:grpSp>
      <p:grpSp>
        <p:nvGrpSpPr>
          <p:cNvPr id="17" name="Group 17"/>
          <p:cNvGrpSpPr/>
          <p:nvPr/>
        </p:nvGrpSpPr>
        <p:grpSpPr>
          <a:xfrm>
            <a:off x="9144000" y="8195345"/>
            <a:ext cx="9180424" cy="2038585"/>
            <a:chOff x="0" y="0"/>
            <a:chExt cx="2417889" cy="536911"/>
          </a:xfrm>
        </p:grpSpPr>
        <p:sp>
          <p:nvSpPr>
            <p:cNvPr id="18" name="Freeform 18"/>
            <p:cNvSpPr/>
            <p:nvPr/>
          </p:nvSpPr>
          <p:spPr>
            <a:xfrm>
              <a:off x="0" y="0"/>
              <a:ext cx="2417889" cy="536911"/>
            </a:xfrm>
            <a:custGeom>
              <a:avLst/>
              <a:gdLst/>
              <a:ahLst/>
              <a:cxnLst/>
              <a:rect l="l" t="t" r="r" b="b"/>
              <a:pathLst>
                <a:path w="2417889" h="536911">
                  <a:moveTo>
                    <a:pt x="0" y="0"/>
                  </a:moveTo>
                  <a:lnTo>
                    <a:pt x="2417889" y="0"/>
                  </a:lnTo>
                  <a:lnTo>
                    <a:pt x="2417889" y="536911"/>
                  </a:lnTo>
                  <a:lnTo>
                    <a:pt x="0" y="536911"/>
                  </a:lnTo>
                  <a:close/>
                </a:path>
              </a:pathLst>
            </a:custGeom>
            <a:solidFill>
              <a:srgbClr val="FFFFFF"/>
            </a:solidFill>
            <a:ln w="38100">
              <a:solidFill>
                <a:srgbClr val="F7EAD0"/>
              </a:solidFill>
            </a:ln>
          </p:spPr>
        </p:sp>
        <p:sp>
          <p:nvSpPr>
            <p:cNvPr id="19" name="TextBox 19"/>
            <p:cNvSpPr txBox="1"/>
            <p:nvPr/>
          </p:nvSpPr>
          <p:spPr>
            <a:xfrm>
              <a:off x="0" y="-38100"/>
              <a:ext cx="812800" cy="850900"/>
            </a:xfrm>
            <a:prstGeom prst="rect">
              <a:avLst/>
            </a:prstGeom>
          </p:spPr>
          <p:txBody>
            <a:bodyPr lIns="50800" tIns="50800" rIns="50800" bIns="50800" rtlCol="0" anchor="ctr"/>
            <a:lstStyle/>
            <a:p>
              <a:pPr>
                <a:lnSpc>
                  <a:spcPts val="2940"/>
                </a:lnSpc>
              </a:pPr>
              <a:r>
                <a:rPr lang="en-US" sz="2100">
                  <a:solidFill>
                    <a:srgbClr val="000000"/>
                  </a:solidFill>
                  <a:latin typeface="Assistant Regular Bold"/>
                </a:rPr>
                <a:t>Revenue streams</a:t>
              </a:r>
            </a:p>
            <a:p>
              <a:pPr>
                <a:lnSpc>
                  <a:spcPts val="2940"/>
                </a:lnSpc>
              </a:pPr>
              <a:r>
                <a:rPr lang="en-US" sz="2100">
                  <a:solidFill>
                    <a:srgbClr val="000000"/>
                  </a:solidFill>
                  <a:latin typeface="Assistant Regular Bold"/>
                </a:rPr>
                <a:t>Revenue sources:</a:t>
              </a:r>
              <a:r>
                <a:rPr lang="en-US" sz="2100">
                  <a:solidFill>
                    <a:srgbClr val="000000"/>
                  </a:solidFill>
                  <a:latin typeface="Assistant Regular"/>
                </a:rPr>
                <a:t> Direct sales from our website or Coupang (with delivery and free exchange or return). Buying from stores (exchange available). We generate revenue from the number of products sold. The product updates will be sold each time of release</a:t>
              </a:r>
            </a:p>
          </p:txBody>
        </p:sp>
      </p:grpSp>
      <p:grpSp>
        <p:nvGrpSpPr>
          <p:cNvPr id="20" name="Group 20"/>
          <p:cNvGrpSpPr/>
          <p:nvPr/>
        </p:nvGrpSpPr>
        <p:grpSpPr>
          <a:xfrm>
            <a:off x="7408051" y="1524256"/>
            <a:ext cx="3484400" cy="6671089"/>
            <a:chOff x="0" y="0"/>
            <a:chExt cx="917702" cy="1756995"/>
          </a:xfrm>
        </p:grpSpPr>
        <p:sp>
          <p:nvSpPr>
            <p:cNvPr id="21" name="Freeform 21"/>
            <p:cNvSpPr/>
            <p:nvPr/>
          </p:nvSpPr>
          <p:spPr>
            <a:xfrm>
              <a:off x="0" y="0"/>
              <a:ext cx="917702" cy="1756994"/>
            </a:xfrm>
            <a:custGeom>
              <a:avLst/>
              <a:gdLst/>
              <a:ahLst/>
              <a:cxnLst/>
              <a:rect l="l" t="t" r="r" b="b"/>
              <a:pathLst>
                <a:path w="917702" h="1756994">
                  <a:moveTo>
                    <a:pt x="0" y="0"/>
                  </a:moveTo>
                  <a:lnTo>
                    <a:pt x="917702" y="0"/>
                  </a:lnTo>
                  <a:lnTo>
                    <a:pt x="917702" y="1756994"/>
                  </a:lnTo>
                  <a:lnTo>
                    <a:pt x="0" y="1756994"/>
                  </a:lnTo>
                  <a:close/>
                </a:path>
              </a:pathLst>
            </a:custGeom>
            <a:solidFill>
              <a:srgbClr val="FFFFFF"/>
            </a:solidFill>
            <a:ln w="38100">
              <a:solidFill>
                <a:srgbClr val="F7EAD0"/>
              </a:solidFill>
            </a:ln>
          </p:spPr>
        </p:sp>
        <p:sp>
          <p:nvSpPr>
            <p:cNvPr id="22" name="TextBox 22"/>
            <p:cNvSpPr txBox="1"/>
            <p:nvPr/>
          </p:nvSpPr>
          <p:spPr>
            <a:xfrm>
              <a:off x="0" y="-38100"/>
              <a:ext cx="812800" cy="850900"/>
            </a:xfrm>
            <a:prstGeom prst="rect">
              <a:avLst/>
            </a:prstGeom>
          </p:spPr>
          <p:txBody>
            <a:bodyPr lIns="50800" tIns="50800" rIns="50800" bIns="50800" rtlCol="0" anchor="ctr"/>
            <a:lstStyle/>
            <a:p>
              <a:pPr>
                <a:lnSpc>
                  <a:spcPts val="2940"/>
                </a:lnSpc>
              </a:pPr>
              <a:r>
                <a:rPr lang="en-US" sz="2100">
                  <a:solidFill>
                    <a:srgbClr val="000000"/>
                  </a:solidFill>
                  <a:latin typeface="Assistant Regular Bold"/>
                </a:rPr>
                <a:t>Value propositions</a:t>
              </a:r>
            </a:p>
            <a:p>
              <a:pPr>
                <a:lnSpc>
                  <a:spcPts val="2940"/>
                </a:lnSpc>
              </a:pPr>
              <a:endParaRPr lang="en-US" sz="2100">
                <a:solidFill>
                  <a:srgbClr val="000000"/>
                </a:solidFill>
                <a:latin typeface="Assistant Regular Bold"/>
              </a:endParaRPr>
            </a:p>
            <a:p>
              <a:pPr>
                <a:lnSpc>
                  <a:spcPts val="2940"/>
                </a:lnSpc>
              </a:pPr>
              <a:r>
                <a:rPr lang="en-US" sz="2100">
                  <a:solidFill>
                    <a:srgbClr val="000000"/>
                  </a:solidFill>
                  <a:latin typeface="Assistant Regular Bold"/>
                </a:rPr>
                <a:t>Value</a:t>
              </a:r>
              <a:r>
                <a:rPr lang="en-US" sz="2100">
                  <a:solidFill>
                    <a:srgbClr val="000000"/>
                  </a:solidFill>
                  <a:latin typeface="Assistant Regular"/>
                </a:rPr>
                <a:t>: we create comfort and convenience for the customers at their homes.</a:t>
              </a:r>
            </a:p>
            <a:p>
              <a:pPr>
                <a:lnSpc>
                  <a:spcPts val="2940"/>
                </a:lnSpc>
              </a:pPr>
              <a:endParaRPr lang="en-US" sz="2100">
                <a:solidFill>
                  <a:srgbClr val="000000"/>
                </a:solidFill>
                <a:latin typeface="Assistant Regular"/>
              </a:endParaRPr>
            </a:p>
            <a:p>
              <a:pPr>
                <a:lnSpc>
                  <a:spcPts val="2940"/>
                </a:lnSpc>
              </a:pPr>
              <a:r>
                <a:rPr lang="en-US" sz="2100">
                  <a:solidFill>
                    <a:srgbClr val="000000"/>
                  </a:solidFill>
                  <a:latin typeface="Assistant Regular Bold"/>
                </a:rPr>
                <a:t>Problems we are solving:</a:t>
              </a:r>
            </a:p>
            <a:p>
              <a:pPr>
                <a:lnSpc>
                  <a:spcPts val="2940"/>
                </a:lnSpc>
              </a:pPr>
              <a:r>
                <a:rPr lang="en-US" sz="2100">
                  <a:solidFill>
                    <a:srgbClr val="000000"/>
                  </a:solidFill>
                  <a:latin typeface="Assistant Regular"/>
                </a:rPr>
                <a:t>Saving time of busy people</a:t>
              </a:r>
            </a:p>
            <a:p>
              <a:pPr>
                <a:lnSpc>
                  <a:spcPts val="2940"/>
                </a:lnSpc>
              </a:pPr>
              <a:endParaRPr lang="en-US" sz="2100">
                <a:solidFill>
                  <a:srgbClr val="000000"/>
                </a:solidFill>
                <a:latin typeface="Assistant Regular"/>
              </a:endParaRPr>
            </a:p>
            <a:p>
              <a:pPr>
                <a:lnSpc>
                  <a:spcPts val="2940"/>
                </a:lnSpc>
              </a:pPr>
              <a:r>
                <a:rPr lang="en-US" sz="2100">
                  <a:solidFill>
                    <a:srgbClr val="000000"/>
                  </a:solidFill>
                  <a:latin typeface="Assistant Regular Bold"/>
                </a:rPr>
                <a:t>Products and services:</a:t>
              </a:r>
            </a:p>
            <a:p>
              <a:pPr>
                <a:lnSpc>
                  <a:spcPts val="2940"/>
                </a:lnSpc>
              </a:pPr>
              <a:r>
                <a:rPr lang="en-US" sz="2100">
                  <a:solidFill>
                    <a:srgbClr val="000000"/>
                  </a:solidFill>
                  <a:latin typeface="Assistant Regular"/>
                </a:rPr>
                <a:t>We provide all services from the start of installment to the customization and technical support in case of any technical issues. </a:t>
              </a:r>
            </a:p>
            <a:p>
              <a:pPr>
                <a:lnSpc>
                  <a:spcPts val="2940"/>
                </a:lnSpc>
              </a:pPr>
              <a:endParaRPr lang="en-US" sz="2100">
                <a:solidFill>
                  <a:srgbClr val="000000"/>
                </a:solidFill>
                <a:latin typeface="Assistant Regular"/>
              </a:endParaRPr>
            </a:p>
            <a:p>
              <a:pPr>
                <a:lnSpc>
                  <a:spcPts val="2940"/>
                </a:lnSpc>
              </a:pPr>
              <a:endParaRPr lang="en-US" sz="2100">
                <a:solidFill>
                  <a:srgbClr val="000000"/>
                </a:solidFill>
                <a:latin typeface="Assistant Regular"/>
              </a:endParaRPr>
            </a:p>
          </p:txBody>
        </p:sp>
      </p:grpSp>
      <p:grpSp>
        <p:nvGrpSpPr>
          <p:cNvPr id="23" name="Group 23"/>
          <p:cNvGrpSpPr/>
          <p:nvPr/>
        </p:nvGrpSpPr>
        <p:grpSpPr>
          <a:xfrm>
            <a:off x="10892451" y="1524256"/>
            <a:ext cx="3626650" cy="6671089"/>
            <a:chOff x="0" y="0"/>
            <a:chExt cx="955167" cy="1756995"/>
          </a:xfrm>
        </p:grpSpPr>
        <p:sp>
          <p:nvSpPr>
            <p:cNvPr id="24" name="Freeform 24"/>
            <p:cNvSpPr/>
            <p:nvPr/>
          </p:nvSpPr>
          <p:spPr>
            <a:xfrm>
              <a:off x="0" y="0"/>
              <a:ext cx="955167" cy="1756994"/>
            </a:xfrm>
            <a:custGeom>
              <a:avLst/>
              <a:gdLst/>
              <a:ahLst/>
              <a:cxnLst/>
              <a:rect l="l" t="t" r="r" b="b"/>
              <a:pathLst>
                <a:path w="955167" h="1756994">
                  <a:moveTo>
                    <a:pt x="0" y="0"/>
                  </a:moveTo>
                  <a:lnTo>
                    <a:pt x="955167" y="0"/>
                  </a:lnTo>
                  <a:lnTo>
                    <a:pt x="955167" y="1756994"/>
                  </a:lnTo>
                  <a:lnTo>
                    <a:pt x="0" y="1756994"/>
                  </a:lnTo>
                  <a:close/>
                </a:path>
              </a:pathLst>
            </a:custGeom>
            <a:solidFill>
              <a:srgbClr val="FFFFFF"/>
            </a:solidFill>
            <a:ln w="38100">
              <a:solidFill>
                <a:srgbClr val="F7EAD0"/>
              </a:solidFill>
            </a:ln>
          </p:spPr>
        </p:sp>
        <p:sp>
          <p:nvSpPr>
            <p:cNvPr id="25" name="TextBox 25"/>
            <p:cNvSpPr txBox="1"/>
            <p:nvPr/>
          </p:nvSpPr>
          <p:spPr>
            <a:xfrm>
              <a:off x="0" y="-38100"/>
              <a:ext cx="812800" cy="850900"/>
            </a:xfrm>
            <a:prstGeom prst="rect">
              <a:avLst/>
            </a:prstGeom>
          </p:spPr>
          <p:txBody>
            <a:bodyPr lIns="50800" tIns="50800" rIns="50800" bIns="50800" rtlCol="0" anchor="ctr"/>
            <a:lstStyle/>
            <a:p>
              <a:pPr>
                <a:lnSpc>
                  <a:spcPts val="2940"/>
                </a:lnSpc>
              </a:pPr>
              <a:r>
                <a:rPr lang="en-US" sz="2100">
                  <a:solidFill>
                    <a:srgbClr val="000000"/>
                  </a:solidFill>
                  <a:latin typeface="Assistant Regular Bold"/>
                </a:rPr>
                <a:t>Customer relationships</a:t>
              </a:r>
            </a:p>
            <a:p>
              <a:pPr>
                <a:lnSpc>
                  <a:spcPts val="2940"/>
                </a:lnSpc>
              </a:pPr>
              <a:endParaRPr lang="en-US" sz="2100">
                <a:solidFill>
                  <a:srgbClr val="000000"/>
                </a:solidFill>
                <a:latin typeface="Assistant Regular Bold"/>
              </a:endParaRPr>
            </a:p>
            <a:p>
              <a:pPr>
                <a:lnSpc>
                  <a:spcPts val="2940"/>
                </a:lnSpc>
              </a:pPr>
              <a:r>
                <a:rPr lang="en-US" sz="2100">
                  <a:solidFill>
                    <a:srgbClr val="000000"/>
                  </a:solidFill>
                  <a:latin typeface="Assistant Regular Bold"/>
                </a:rPr>
                <a:t>Customer expectations:</a:t>
              </a:r>
            </a:p>
            <a:p>
              <a:pPr>
                <a:lnSpc>
                  <a:spcPts val="2940"/>
                </a:lnSpc>
              </a:pPr>
              <a:r>
                <a:rPr lang="en-US" sz="2100">
                  <a:solidFill>
                    <a:srgbClr val="000000"/>
                  </a:solidFill>
                  <a:latin typeface="Assistant Regular"/>
                </a:rPr>
                <a:t>Non-luxury household products for middle-class. Reduce household labor.</a:t>
              </a:r>
            </a:p>
            <a:p>
              <a:pPr>
                <a:lnSpc>
                  <a:spcPts val="2940"/>
                </a:lnSpc>
              </a:pPr>
              <a:endParaRPr lang="en-US" sz="2100">
                <a:solidFill>
                  <a:srgbClr val="000000"/>
                </a:solidFill>
                <a:latin typeface="Assistant Regular"/>
              </a:endParaRPr>
            </a:p>
            <a:p>
              <a:pPr>
                <a:lnSpc>
                  <a:spcPts val="2940"/>
                </a:lnSpc>
              </a:pPr>
              <a:r>
                <a:rPr lang="en-US" sz="2100">
                  <a:solidFill>
                    <a:srgbClr val="000000"/>
                  </a:solidFill>
                  <a:latin typeface="Assistant Regular Bold"/>
                </a:rPr>
                <a:t>Relationship tools: </a:t>
              </a:r>
            </a:p>
            <a:p>
              <a:pPr marL="453497" lvl="1" indent="-226748">
                <a:lnSpc>
                  <a:spcPts val="2940"/>
                </a:lnSpc>
                <a:buFont typeface="Arial"/>
                <a:buChar char="•"/>
              </a:pPr>
              <a:r>
                <a:rPr lang="en-US" sz="2100">
                  <a:solidFill>
                    <a:srgbClr val="000000"/>
                  </a:solidFill>
                  <a:latin typeface="Assistant Regular"/>
                </a:rPr>
                <a:t>Word of mouth marketing (customer acquisition from other users sharing their positive feedback)</a:t>
              </a:r>
            </a:p>
            <a:p>
              <a:pPr marL="453497" lvl="1" indent="-226748">
                <a:lnSpc>
                  <a:spcPts val="2940"/>
                </a:lnSpc>
                <a:buFont typeface="Arial"/>
                <a:buChar char="•"/>
              </a:pPr>
              <a:r>
                <a:rPr lang="en-US" sz="2100">
                  <a:solidFill>
                    <a:srgbClr val="000000"/>
                  </a:solidFill>
                  <a:latin typeface="Assistant Regular"/>
                </a:rPr>
                <a:t>Social media presence (Instagram, Facebook and TikTok)</a:t>
              </a:r>
            </a:p>
            <a:p>
              <a:pPr>
                <a:lnSpc>
                  <a:spcPts val="2940"/>
                </a:lnSpc>
              </a:pPr>
              <a:endParaRPr lang="en-US" sz="2100">
                <a:solidFill>
                  <a:srgbClr val="000000"/>
                </a:solidFill>
                <a:latin typeface="Assistant Regular"/>
              </a:endParaRPr>
            </a:p>
            <a:p>
              <a:pPr>
                <a:lnSpc>
                  <a:spcPts val="2940"/>
                </a:lnSpc>
              </a:pPr>
              <a:endParaRPr lang="en-US" sz="2100">
                <a:solidFill>
                  <a:srgbClr val="000000"/>
                </a:solidFill>
                <a:latin typeface="Assistant Regular"/>
              </a:endParaRPr>
            </a:p>
          </p:txBody>
        </p:sp>
      </p:grpSp>
      <p:grpSp>
        <p:nvGrpSpPr>
          <p:cNvPr id="26" name="Group 26"/>
          <p:cNvGrpSpPr/>
          <p:nvPr/>
        </p:nvGrpSpPr>
        <p:grpSpPr>
          <a:xfrm>
            <a:off x="14519101" y="5042334"/>
            <a:ext cx="3626650" cy="3153010"/>
            <a:chOff x="0" y="0"/>
            <a:chExt cx="955167" cy="830422"/>
          </a:xfrm>
        </p:grpSpPr>
        <p:sp>
          <p:nvSpPr>
            <p:cNvPr id="27" name="Freeform 27"/>
            <p:cNvSpPr/>
            <p:nvPr/>
          </p:nvSpPr>
          <p:spPr>
            <a:xfrm>
              <a:off x="0" y="0"/>
              <a:ext cx="955167" cy="830422"/>
            </a:xfrm>
            <a:custGeom>
              <a:avLst/>
              <a:gdLst/>
              <a:ahLst/>
              <a:cxnLst/>
              <a:rect l="l" t="t" r="r" b="b"/>
              <a:pathLst>
                <a:path w="955167" h="830422">
                  <a:moveTo>
                    <a:pt x="0" y="0"/>
                  </a:moveTo>
                  <a:lnTo>
                    <a:pt x="955167" y="0"/>
                  </a:lnTo>
                  <a:lnTo>
                    <a:pt x="955167" y="830422"/>
                  </a:lnTo>
                  <a:lnTo>
                    <a:pt x="0" y="830422"/>
                  </a:lnTo>
                  <a:close/>
                </a:path>
              </a:pathLst>
            </a:custGeom>
            <a:solidFill>
              <a:srgbClr val="FFFFFF"/>
            </a:solidFill>
            <a:ln w="38100">
              <a:solidFill>
                <a:srgbClr val="F7EAD0"/>
              </a:solidFill>
            </a:ln>
          </p:spPr>
        </p:sp>
        <p:sp>
          <p:nvSpPr>
            <p:cNvPr id="28" name="TextBox 28"/>
            <p:cNvSpPr txBox="1"/>
            <p:nvPr/>
          </p:nvSpPr>
          <p:spPr>
            <a:xfrm>
              <a:off x="0" y="-38100"/>
              <a:ext cx="812800" cy="850900"/>
            </a:xfrm>
            <a:prstGeom prst="rect">
              <a:avLst/>
            </a:prstGeom>
          </p:spPr>
          <p:txBody>
            <a:bodyPr lIns="50800" tIns="50800" rIns="50800" bIns="50800" rtlCol="0" anchor="ctr"/>
            <a:lstStyle/>
            <a:p>
              <a:pPr>
                <a:lnSpc>
                  <a:spcPts val="2940"/>
                </a:lnSpc>
              </a:pPr>
              <a:r>
                <a:rPr lang="en-US" sz="2100">
                  <a:solidFill>
                    <a:srgbClr val="000000"/>
                  </a:solidFill>
                  <a:latin typeface="Assistant Regular Bold"/>
                </a:rPr>
                <a:t>Channels</a:t>
              </a:r>
            </a:p>
            <a:p>
              <a:pPr>
                <a:lnSpc>
                  <a:spcPts val="2940"/>
                </a:lnSpc>
              </a:pPr>
              <a:r>
                <a:rPr lang="en-US" sz="2100">
                  <a:solidFill>
                    <a:srgbClr val="000000"/>
                  </a:solidFill>
                  <a:latin typeface="Assistant Regular Bold"/>
                </a:rPr>
                <a:t>Sales channels:</a:t>
              </a:r>
            </a:p>
            <a:p>
              <a:pPr marL="453497" lvl="1" indent="-226748">
                <a:lnSpc>
                  <a:spcPts val="2940"/>
                </a:lnSpc>
                <a:buFont typeface="Arial"/>
                <a:buChar char="•"/>
              </a:pPr>
              <a:r>
                <a:rPr lang="en-US" sz="2100">
                  <a:solidFill>
                    <a:srgbClr val="000000"/>
                  </a:solidFill>
                  <a:latin typeface="Assistant Regular"/>
                </a:rPr>
                <a:t>Direct sales on our website</a:t>
              </a:r>
            </a:p>
            <a:p>
              <a:pPr marL="453497" lvl="1" indent="-226748">
                <a:lnSpc>
                  <a:spcPts val="2940"/>
                </a:lnSpc>
                <a:buFont typeface="Arial"/>
                <a:buChar char="•"/>
              </a:pPr>
              <a:r>
                <a:rPr lang="en-US" sz="2100">
                  <a:solidFill>
                    <a:srgbClr val="000000"/>
                  </a:solidFill>
                  <a:latin typeface="Assistant Regular"/>
                </a:rPr>
                <a:t>Distribution to house appliance stores: Hi-mart, Homeplus, LG Shop, etc.</a:t>
              </a:r>
            </a:p>
            <a:p>
              <a:pPr marL="453497" lvl="1" indent="-226748">
                <a:lnSpc>
                  <a:spcPts val="2940"/>
                </a:lnSpc>
                <a:buFont typeface="Arial"/>
                <a:buChar char="•"/>
              </a:pPr>
              <a:r>
                <a:rPr lang="en-US" sz="2100">
                  <a:solidFill>
                    <a:srgbClr val="000000"/>
                  </a:solidFill>
                  <a:latin typeface="Assistant Regular"/>
                </a:rPr>
                <a:t>Online sales: Coupang, Gmarket.</a:t>
              </a:r>
            </a:p>
          </p:txBody>
        </p:sp>
      </p:grpSp>
      <p:grpSp>
        <p:nvGrpSpPr>
          <p:cNvPr id="29" name="Group 29"/>
          <p:cNvGrpSpPr/>
          <p:nvPr/>
        </p:nvGrpSpPr>
        <p:grpSpPr>
          <a:xfrm>
            <a:off x="14519101" y="1524256"/>
            <a:ext cx="3768899" cy="3895960"/>
            <a:chOff x="0" y="0"/>
            <a:chExt cx="992632" cy="1026097"/>
          </a:xfrm>
        </p:grpSpPr>
        <p:sp>
          <p:nvSpPr>
            <p:cNvPr id="30" name="Freeform 30"/>
            <p:cNvSpPr/>
            <p:nvPr/>
          </p:nvSpPr>
          <p:spPr>
            <a:xfrm>
              <a:off x="0" y="0"/>
              <a:ext cx="992632" cy="1026097"/>
            </a:xfrm>
            <a:custGeom>
              <a:avLst/>
              <a:gdLst/>
              <a:ahLst/>
              <a:cxnLst/>
              <a:rect l="l" t="t" r="r" b="b"/>
              <a:pathLst>
                <a:path w="992632" h="1026097">
                  <a:moveTo>
                    <a:pt x="0" y="0"/>
                  </a:moveTo>
                  <a:lnTo>
                    <a:pt x="992632" y="0"/>
                  </a:lnTo>
                  <a:lnTo>
                    <a:pt x="992632" y="1026097"/>
                  </a:lnTo>
                  <a:lnTo>
                    <a:pt x="0" y="1026097"/>
                  </a:lnTo>
                  <a:close/>
                </a:path>
              </a:pathLst>
            </a:custGeom>
            <a:solidFill>
              <a:srgbClr val="FFFFFF"/>
            </a:solidFill>
            <a:ln w="38100">
              <a:solidFill>
                <a:srgbClr val="F7EAD0"/>
              </a:solidFill>
            </a:ln>
          </p:spPr>
        </p:sp>
        <p:sp>
          <p:nvSpPr>
            <p:cNvPr id="31" name="TextBox 31"/>
            <p:cNvSpPr txBox="1"/>
            <p:nvPr/>
          </p:nvSpPr>
          <p:spPr>
            <a:xfrm>
              <a:off x="0" y="-38100"/>
              <a:ext cx="812800" cy="850900"/>
            </a:xfrm>
            <a:prstGeom prst="rect">
              <a:avLst/>
            </a:prstGeom>
          </p:spPr>
          <p:txBody>
            <a:bodyPr lIns="50800" tIns="50800" rIns="50800" bIns="50800" rtlCol="0" anchor="ctr"/>
            <a:lstStyle/>
            <a:p>
              <a:pPr>
                <a:lnSpc>
                  <a:spcPts val="2940"/>
                </a:lnSpc>
              </a:pPr>
              <a:r>
                <a:rPr lang="en-US" sz="2100">
                  <a:solidFill>
                    <a:srgbClr val="000000"/>
                  </a:solidFill>
                  <a:latin typeface="Assistant Regular Bold"/>
                </a:rPr>
                <a:t>Customer segments</a:t>
              </a:r>
            </a:p>
            <a:p>
              <a:pPr>
                <a:lnSpc>
                  <a:spcPts val="2940"/>
                </a:lnSpc>
              </a:pPr>
              <a:r>
                <a:rPr lang="en-US" sz="2100">
                  <a:solidFill>
                    <a:srgbClr val="000000"/>
                  </a:solidFill>
                  <a:latin typeface="Assistant Regular Bold"/>
                </a:rPr>
                <a:t>Major customer segments: </a:t>
              </a:r>
            </a:p>
            <a:p>
              <a:pPr marL="453497" lvl="1" indent="-226748">
                <a:lnSpc>
                  <a:spcPts val="2940"/>
                </a:lnSpc>
                <a:buFont typeface="Arial"/>
                <a:buChar char="•"/>
              </a:pPr>
              <a:r>
                <a:rPr lang="en-US" sz="2100">
                  <a:solidFill>
                    <a:srgbClr val="000000"/>
                  </a:solidFill>
                  <a:latin typeface="Assistant Regular"/>
                </a:rPr>
                <a:t>Working women</a:t>
              </a:r>
            </a:p>
            <a:p>
              <a:pPr marL="453497" lvl="1" indent="-226748">
                <a:lnSpc>
                  <a:spcPts val="2940"/>
                </a:lnSpc>
                <a:buFont typeface="Arial"/>
                <a:buChar char="•"/>
              </a:pPr>
              <a:r>
                <a:rPr lang="en-US" sz="2100">
                  <a:solidFill>
                    <a:srgbClr val="000000"/>
                  </a:solidFill>
                  <a:latin typeface="Assistant Regular"/>
                </a:rPr>
                <a:t>Single men</a:t>
              </a:r>
            </a:p>
            <a:p>
              <a:pPr marL="453497" lvl="1" indent="-226748">
                <a:lnSpc>
                  <a:spcPts val="2940"/>
                </a:lnSpc>
                <a:buFont typeface="Arial"/>
                <a:buChar char="•"/>
              </a:pPr>
              <a:r>
                <a:rPr lang="en-US" sz="2100">
                  <a:solidFill>
                    <a:srgbClr val="000000"/>
                  </a:solidFill>
                  <a:latin typeface="Assistant Regular"/>
                </a:rPr>
                <a:t>Elderly or disabled people</a:t>
              </a:r>
            </a:p>
            <a:p>
              <a:pPr>
                <a:lnSpc>
                  <a:spcPts val="2940"/>
                </a:lnSpc>
              </a:pPr>
              <a:endParaRPr lang="en-US" sz="2100">
                <a:solidFill>
                  <a:srgbClr val="000000"/>
                </a:solidFill>
                <a:latin typeface="Assistant Regular"/>
              </a:endParaRPr>
            </a:p>
            <a:p>
              <a:pPr>
                <a:lnSpc>
                  <a:spcPts val="2940"/>
                </a:lnSpc>
              </a:pPr>
              <a:endParaRPr lang="en-US" sz="2100">
                <a:solidFill>
                  <a:srgbClr val="000000"/>
                </a:solidFill>
                <a:latin typeface="Assistant Regular"/>
              </a:endParaRPr>
            </a:p>
            <a:p>
              <a:pPr>
                <a:lnSpc>
                  <a:spcPts val="2940"/>
                </a:lnSpc>
              </a:pPr>
              <a:endParaRPr lang="en-US" sz="2100">
                <a:solidFill>
                  <a:srgbClr val="000000"/>
                </a:solidFill>
                <a:latin typeface="Assistant Regular"/>
              </a:endParaRPr>
            </a:p>
            <a:p>
              <a:pPr>
                <a:lnSpc>
                  <a:spcPts val="2940"/>
                </a:lnSpc>
              </a:pPr>
              <a:endParaRPr lang="en-US" sz="2100">
                <a:solidFill>
                  <a:srgbClr val="000000"/>
                </a:solidFill>
                <a:latin typeface="Assistant Regular"/>
              </a:endParaRPr>
            </a:p>
            <a:p>
              <a:pPr>
                <a:lnSpc>
                  <a:spcPts val="2940"/>
                </a:lnSpc>
              </a:pPr>
              <a:endParaRPr lang="en-US" sz="2100">
                <a:solidFill>
                  <a:srgbClr val="000000"/>
                </a:solidFill>
                <a:latin typeface="Assistant Regular"/>
              </a:endParaRPr>
            </a:p>
          </p:txBody>
        </p:sp>
      </p:grpSp>
      <p:sp>
        <p:nvSpPr>
          <p:cNvPr id="32" name="TextBox 32"/>
          <p:cNvSpPr txBox="1"/>
          <p:nvPr/>
        </p:nvSpPr>
        <p:spPr>
          <a:xfrm>
            <a:off x="1485463" y="287466"/>
            <a:ext cx="9744975" cy="854075"/>
          </a:xfrm>
          <a:prstGeom prst="rect">
            <a:avLst/>
          </a:prstGeom>
        </p:spPr>
        <p:txBody>
          <a:bodyPr lIns="0" tIns="0" rIns="0" bIns="0" rtlCol="0" anchor="t">
            <a:spAutoFit/>
          </a:bodyPr>
          <a:lstStyle/>
          <a:p>
            <a:pPr>
              <a:lnSpc>
                <a:spcPts val="7000"/>
              </a:lnSpc>
            </a:pPr>
            <a:r>
              <a:rPr lang="en-US" sz="5000">
                <a:solidFill>
                  <a:srgbClr val="000000"/>
                </a:solidFill>
                <a:latin typeface="Martel Heavy Bold"/>
              </a:rPr>
              <a:t>Business Model Canvas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095953" cy="10287000"/>
            <a:chOff x="0" y="0"/>
            <a:chExt cx="1868893" cy="2709333"/>
          </a:xfrm>
        </p:grpSpPr>
        <p:sp>
          <p:nvSpPr>
            <p:cNvPr id="3" name="Freeform 3"/>
            <p:cNvSpPr/>
            <p:nvPr/>
          </p:nvSpPr>
          <p:spPr>
            <a:xfrm>
              <a:off x="0" y="0"/>
              <a:ext cx="1868893" cy="2709333"/>
            </a:xfrm>
            <a:custGeom>
              <a:avLst/>
              <a:gdLst/>
              <a:ahLst/>
              <a:cxnLst/>
              <a:rect l="l" t="t" r="r" b="b"/>
              <a:pathLst>
                <a:path w="1868893" h="2709333">
                  <a:moveTo>
                    <a:pt x="0" y="0"/>
                  </a:moveTo>
                  <a:lnTo>
                    <a:pt x="1868893" y="0"/>
                  </a:lnTo>
                  <a:lnTo>
                    <a:pt x="1868893" y="2709333"/>
                  </a:lnTo>
                  <a:lnTo>
                    <a:pt x="0" y="2709333"/>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028700" y="1317368"/>
            <a:ext cx="6696676" cy="4186466"/>
            <a:chOff x="0" y="0"/>
            <a:chExt cx="1763734" cy="1102608"/>
          </a:xfrm>
        </p:grpSpPr>
        <p:sp>
          <p:nvSpPr>
            <p:cNvPr id="6" name="Freeform 6"/>
            <p:cNvSpPr/>
            <p:nvPr/>
          </p:nvSpPr>
          <p:spPr>
            <a:xfrm>
              <a:off x="0" y="0"/>
              <a:ext cx="1763734" cy="1102608"/>
            </a:xfrm>
            <a:custGeom>
              <a:avLst/>
              <a:gdLst/>
              <a:ahLst/>
              <a:cxnLst/>
              <a:rect l="l" t="t" r="r" b="b"/>
              <a:pathLst>
                <a:path w="1763734" h="1102608">
                  <a:moveTo>
                    <a:pt x="0" y="0"/>
                  </a:moveTo>
                  <a:lnTo>
                    <a:pt x="1763734" y="0"/>
                  </a:lnTo>
                  <a:lnTo>
                    <a:pt x="1763734" y="1102608"/>
                  </a:lnTo>
                  <a:lnTo>
                    <a:pt x="0" y="1102608"/>
                  </a:lnTo>
                  <a:close/>
                </a:path>
              </a:pathLst>
            </a:custGeom>
            <a:solidFill>
              <a:srgbClr val="A6673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98472" y="2082580"/>
            <a:ext cx="2957133" cy="265604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04091" y="5856259"/>
            <a:ext cx="4145894" cy="4114800"/>
          </a:xfrm>
          <a:prstGeom prst="rect">
            <a:avLst/>
          </a:prstGeom>
        </p:spPr>
      </p:pic>
      <p:sp>
        <p:nvSpPr>
          <p:cNvPr id="10" name="TextBox 10"/>
          <p:cNvSpPr txBox="1"/>
          <p:nvPr/>
        </p:nvSpPr>
        <p:spPr>
          <a:xfrm>
            <a:off x="2098040" y="1999993"/>
            <a:ext cx="4341257" cy="580390"/>
          </a:xfrm>
          <a:prstGeom prst="rect">
            <a:avLst/>
          </a:prstGeom>
        </p:spPr>
        <p:txBody>
          <a:bodyPr lIns="0" tIns="0" rIns="0" bIns="0" rtlCol="0" anchor="t">
            <a:spAutoFit/>
          </a:bodyPr>
          <a:lstStyle/>
          <a:p>
            <a:pPr>
              <a:lnSpc>
                <a:spcPts val="4759"/>
              </a:lnSpc>
            </a:pPr>
            <a:r>
              <a:rPr lang="en-US" sz="3399">
                <a:solidFill>
                  <a:srgbClr val="FFFFFF"/>
                </a:solidFill>
                <a:latin typeface="Assistant Regular Bold"/>
              </a:rPr>
              <a:t>Purpose of the research</a:t>
            </a:r>
          </a:p>
        </p:txBody>
      </p:sp>
      <p:sp>
        <p:nvSpPr>
          <p:cNvPr id="11" name="TextBox 11"/>
          <p:cNvSpPr txBox="1"/>
          <p:nvPr/>
        </p:nvSpPr>
        <p:spPr>
          <a:xfrm>
            <a:off x="2098040" y="2893093"/>
            <a:ext cx="4557996" cy="1544237"/>
          </a:xfrm>
          <a:prstGeom prst="rect">
            <a:avLst/>
          </a:prstGeom>
        </p:spPr>
        <p:txBody>
          <a:bodyPr lIns="0" tIns="0" rIns="0" bIns="0" rtlCol="0" anchor="t">
            <a:spAutoFit/>
          </a:bodyPr>
          <a:lstStyle/>
          <a:p>
            <a:pPr>
              <a:lnSpc>
                <a:spcPts val="3084"/>
              </a:lnSpc>
            </a:pPr>
            <a:r>
              <a:rPr lang="en-US" sz="2203">
                <a:solidFill>
                  <a:srgbClr val="FFFFFF"/>
                </a:solidFill>
                <a:latin typeface="Assistant Regular"/>
              </a:rPr>
              <a:t>Finding out possible issues than might hinder the sales of the product we are offering and attitude of the customers towards Home service robots</a:t>
            </a:r>
          </a:p>
        </p:txBody>
      </p:sp>
      <p:sp>
        <p:nvSpPr>
          <p:cNvPr id="12" name="TextBox 12"/>
          <p:cNvSpPr txBox="1"/>
          <p:nvPr/>
        </p:nvSpPr>
        <p:spPr>
          <a:xfrm>
            <a:off x="10011376" y="1222118"/>
            <a:ext cx="6530842" cy="854075"/>
          </a:xfrm>
          <a:prstGeom prst="rect">
            <a:avLst/>
          </a:prstGeom>
        </p:spPr>
        <p:txBody>
          <a:bodyPr lIns="0" tIns="0" rIns="0" bIns="0" rtlCol="0" anchor="t">
            <a:spAutoFit/>
          </a:bodyPr>
          <a:lstStyle/>
          <a:p>
            <a:pPr>
              <a:lnSpc>
                <a:spcPts val="7000"/>
              </a:lnSpc>
            </a:pPr>
            <a:r>
              <a:rPr lang="en-US" sz="5000">
                <a:solidFill>
                  <a:srgbClr val="000000"/>
                </a:solidFill>
                <a:latin typeface="Martel Heavy Bold"/>
              </a:rPr>
              <a:t>Marketing research</a:t>
            </a:r>
          </a:p>
        </p:txBody>
      </p:sp>
      <p:sp>
        <p:nvSpPr>
          <p:cNvPr id="13" name="TextBox 13"/>
          <p:cNvSpPr txBox="1"/>
          <p:nvPr/>
        </p:nvSpPr>
        <p:spPr>
          <a:xfrm>
            <a:off x="10011376" y="3428961"/>
            <a:ext cx="6201712" cy="878949"/>
          </a:xfrm>
          <a:prstGeom prst="rect">
            <a:avLst/>
          </a:prstGeom>
        </p:spPr>
        <p:txBody>
          <a:bodyPr lIns="0" tIns="0" rIns="0" bIns="0" rtlCol="0" anchor="t">
            <a:spAutoFit/>
          </a:bodyPr>
          <a:lstStyle/>
          <a:p>
            <a:pPr>
              <a:lnSpc>
                <a:spcPts val="3528"/>
              </a:lnSpc>
            </a:pPr>
            <a:r>
              <a:rPr lang="en-US" sz="2520">
                <a:solidFill>
                  <a:srgbClr val="A66735"/>
                </a:solidFill>
                <a:latin typeface="Assistant Regular Bold"/>
              </a:rPr>
              <a:t>A</a:t>
            </a:r>
            <a:r>
              <a:rPr lang="en-US" sz="2520">
                <a:solidFill>
                  <a:srgbClr val="000000"/>
                </a:solidFill>
                <a:latin typeface="Assistant Regular Bold"/>
              </a:rPr>
              <a:t>  Identifying possible constraints causing customer resistance to such technologies.</a:t>
            </a:r>
          </a:p>
        </p:txBody>
      </p:sp>
      <p:sp>
        <p:nvSpPr>
          <p:cNvPr id="14" name="TextBox 14"/>
          <p:cNvSpPr txBox="1"/>
          <p:nvPr/>
        </p:nvSpPr>
        <p:spPr>
          <a:xfrm>
            <a:off x="10011376" y="2691743"/>
            <a:ext cx="6201712" cy="431274"/>
          </a:xfrm>
          <a:prstGeom prst="rect">
            <a:avLst/>
          </a:prstGeom>
        </p:spPr>
        <p:txBody>
          <a:bodyPr lIns="0" tIns="0" rIns="0" bIns="0" rtlCol="0" anchor="t">
            <a:spAutoFit/>
          </a:bodyPr>
          <a:lstStyle/>
          <a:p>
            <a:pPr>
              <a:lnSpc>
                <a:spcPts val="3528"/>
              </a:lnSpc>
            </a:pPr>
            <a:r>
              <a:rPr lang="en-US" sz="2520">
                <a:solidFill>
                  <a:srgbClr val="A66735"/>
                </a:solidFill>
                <a:latin typeface="Assistant Regular Bold"/>
              </a:rPr>
              <a:t>Research goals</a:t>
            </a:r>
          </a:p>
        </p:txBody>
      </p:sp>
      <p:sp>
        <p:nvSpPr>
          <p:cNvPr id="15" name="TextBox 15"/>
          <p:cNvSpPr txBox="1"/>
          <p:nvPr/>
        </p:nvSpPr>
        <p:spPr>
          <a:xfrm>
            <a:off x="10011376" y="4740851"/>
            <a:ext cx="6201712" cy="878949"/>
          </a:xfrm>
          <a:prstGeom prst="rect">
            <a:avLst/>
          </a:prstGeom>
        </p:spPr>
        <p:txBody>
          <a:bodyPr lIns="0" tIns="0" rIns="0" bIns="0" rtlCol="0" anchor="t">
            <a:spAutoFit/>
          </a:bodyPr>
          <a:lstStyle/>
          <a:p>
            <a:pPr>
              <a:lnSpc>
                <a:spcPts val="3528"/>
              </a:lnSpc>
            </a:pPr>
            <a:r>
              <a:rPr lang="en-US" sz="2520">
                <a:solidFill>
                  <a:srgbClr val="A66735"/>
                </a:solidFill>
                <a:latin typeface="Assistant Regular Bold"/>
              </a:rPr>
              <a:t>B</a:t>
            </a:r>
            <a:r>
              <a:rPr lang="en-US" sz="2520">
                <a:solidFill>
                  <a:srgbClr val="000000"/>
                </a:solidFill>
                <a:latin typeface="Assistant Regular Bold"/>
              </a:rPr>
              <a:t>  Finding out pain points of existing customers. </a:t>
            </a:r>
          </a:p>
        </p:txBody>
      </p:sp>
      <p:sp>
        <p:nvSpPr>
          <p:cNvPr id="16" name="TextBox 16"/>
          <p:cNvSpPr txBox="1"/>
          <p:nvPr/>
        </p:nvSpPr>
        <p:spPr>
          <a:xfrm>
            <a:off x="10011376" y="6056551"/>
            <a:ext cx="6201712" cy="878949"/>
          </a:xfrm>
          <a:prstGeom prst="rect">
            <a:avLst/>
          </a:prstGeom>
        </p:spPr>
        <p:txBody>
          <a:bodyPr lIns="0" tIns="0" rIns="0" bIns="0" rtlCol="0" anchor="t">
            <a:spAutoFit/>
          </a:bodyPr>
          <a:lstStyle/>
          <a:p>
            <a:pPr>
              <a:lnSpc>
                <a:spcPts val="3528"/>
              </a:lnSpc>
            </a:pPr>
            <a:r>
              <a:rPr lang="en-US" sz="2520">
                <a:solidFill>
                  <a:srgbClr val="A66735"/>
                </a:solidFill>
                <a:latin typeface="Assistant Regular Bold"/>
              </a:rPr>
              <a:t>C</a:t>
            </a:r>
            <a:r>
              <a:rPr lang="en-US" sz="2520">
                <a:solidFill>
                  <a:srgbClr val="000000"/>
                </a:solidFill>
                <a:latin typeface="Assistant Regular Bold"/>
              </a:rPr>
              <a:t>  Generating insights about customer expectations from this technologies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38500">
            <a:off x="11466264" y="-702543"/>
            <a:ext cx="8568617" cy="13356802"/>
            <a:chOff x="0" y="0"/>
            <a:chExt cx="2256755" cy="3517841"/>
          </a:xfrm>
        </p:grpSpPr>
        <p:sp>
          <p:nvSpPr>
            <p:cNvPr id="3" name="Freeform 3"/>
            <p:cNvSpPr/>
            <p:nvPr/>
          </p:nvSpPr>
          <p:spPr>
            <a:xfrm>
              <a:off x="0" y="0"/>
              <a:ext cx="2256755" cy="3517841"/>
            </a:xfrm>
            <a:custGeom>
              <a:avLst/>
              <a:gdLst/>
              <a:ahLst/>
              <a:cxnLst/>
              <a:rect l="l" t="t" r="r" b="b"/>
              <a:pathLst>
                <a:path w="2256755" h="3517841">
                  <a:moveTo>
                    <a:pt x="0" y="0"/>
                  </a:moveTo>
                  <a:lnTo>
                    <a:pt x="2256755" y="0"/>
                  </a:lnTo>
                  <a:lnTo>
                    <a:pt x="2256755" y="3517841"/>
                  </a:lnTo>
                  <a:lnTo>
                    <a:pt x="0" y="3517841"/>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02509" y="1927940"/>
            <a:ext cx="3828325" cy="6431120"/>
          </a:xfrm>
          <a:prstGeom prst="rect">
            <a:avLst/>
          </a:prstGeom>
        </p:spPr>
      </p:pic>
      <p:sp>
        <p:nvSpPr>
          <p:cNvPr id="6" name="TextBox 6"/>
          <p:cNvSpPr txBox="1"/>
          <p:nvPr/>
        </p:nvSpPr>
        <p:spPr>
          <a:xfrm>
            <a:off x="1028700" y="1396644"/>
            <a:ext cx="6745651" cy="784225"/>
          </a:xfrm>
          <a:prstGeom prst="rect">
            <a:avLst/>
          </a:prstGeom>
        </p:spPr>
        <p:txBody>
          <a:bodyPr lIns="0" tIns="0" rIns="0" bIns="0" rtlCol="0" anchor="t">
            <a:spAutoFit/>
          </a:bodyPr>
          <a:lstStyle/>
          <a:p>
            <a:pPr>
              <a:lnSpc>
                <a:spcPts val="6350"/>
              </a:lnSpc>
            </a:pPr>
            <a:r>
              <a:rPr lang="en-US" sz="5000">
                <a:solidFill>
                  <a:srgbClr val="000000"/>
                </a:solidFill>
                <a:latin typeface="Martel Heavy Bold"/>
              </a:rPr>
              <a:t>Research method</a:t>
            </a:r>
          </a:p>
        </p:txBody>
      </p:sp>
      <p:sp>
        <p:nvSpPr>
          <p:cNvPr id="7" name="TextBox 7"/>
          <p:cNvSpPr txBox="1"/>
          <p:nvPr/>
        </p:nvSpPr>
        <p:spPr>
          <a:xfrm>
            <a:off x="1028700" y="2335888"/>
            <a:ext cx="5408295" cy="523875"/>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Assistant Regular Bold"/>
              </a:rPr>
              <a:t>Primary data-</a:t>
            </a:r>
            <a:r>
              <a:rPr lang="en-US" sz="3000" dirty="0">
                <a:solidFill>
                  <a:srgbClr val="000000"/>
                </a:solidFill>
                <a:latin typeface="Assistant Regular"/>
              </a:rPr>
              <a:t> convenience survey</a:t>
            </a:r>
          </a:p>
        </p:txBody>
      </p:sp>
      <p:sp>
        <p:nvSpPr>
          <p:cNvPr id="8" name="TextBox 8"/>
          <p:cNvSpPr txBox="1"/>
          <p:nvPr/>
        </p:nvSpPr>
        <p:spPr>
          <a:xfrm>
            <a:off x="1028700" y="3341469"/>
            <a:ext cx="12373809" cy="1043876"/>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Assistant Regular Bold"/>
              </a:rPr>
              <a:t>Secondary data</a:t>
            </a:r>
            <a:r>
              <a:rPr lang="en-US" sz="3000" dirty="0">
                <a:solidFill>
                  <a:srgbClr val="000000"/>
                </a:solidFill>
                <a:latin typeface="Assistant Regular"/>
              </a:rPr>
              <a:t>- existing previous researches on the topic or other similar areas</a:t>
            </a:r>
          </a:p>
        </p:txBody>
      </p:sp>
      <p:sp>
        <p:nvSpPr>
          <p:cNvPr id="9" name="TextBox 9"/>
          <p:cNvSpPr txBox="1"/>
          <p:nvPr/>
        </p:nvSpPr>
        <p:spPr>
          <a:xfrm>
            <a:off x="1028700" y="4878545"/>
            <a:ext cx="12976998" cy="4791075"/>
          </a:xfrm>
          <a:prstGeom prst="rect">
            <a:avLst/>
          </a:prstGeom>
        </p:spPr>
        <p:txBody>
          <a:bodyPr lIns="0" tIns="0" rIns="0" bIns="0" rtlCol="0" anchor="t">
            <a:spAutoFit/>
          </a:bodyPr>
          <a:lstStyle/>
          <a:p>
            <a:pPr>
              <a:lnSpc>
                <a:spcPts val="4200"/>
              </a:lnSpc>
            </a:pPr>
            <a:r>
              <a:rPr lang="en-US" sz="3000">
                <a:solidFill>
                  <a:srgbClr val="000000"/>
                </a:solidFill>
                <a:latin typeface="Assistant Regular Bold"/>
              </a:rPr>
              <a:t>Target audience for research</a:t>
            </a:r>
          </a:p>
          <a:p>
            <a:pPr>
              <a:lnSpc>
                <a:spcPts val="4200"/>
              </a:lnSpc>
            </a:pPr>
            <a:endParaRPr lang="en-US" sz="3000">
              <a:solidFill>
                <a:srgbClr val="000000"/>
              </a:solidFill>
              <a:latin typeface="Assistant Regular Bold"/>
            </a:endParaRPr>
          </a:p>
          <a:p>
            <a:pPr>
              <a:lnSpc>
                <a:spcPts val="4200"/>
              </a:lnSpc>
            </a:pPr>
            <a:r>
              <a:rPr lang="en-US" sz="3000">
                <a:solidFill>
                  <a:srgbClr val="A66735"/>
                </a:solidFill>
                <a:latin typeface="Assistant Regular Bold"/>
              </a:rPr>
              <a:t>Description:</a:t>
            </a:r>
            <a:r>
              <a:rPr lang="en-US" sz="3000">
                <a:solidFill>
                  <a:srgbClr val="A66735"/>
                </a:solidFill>
                <a:latin typeface="Assistant Regular"/>
              </a:rPr>
              <a:t> </a:t>
            </a:r>
            <a:r>
              <a:rPr lang="en-US" sz="3000">
                <a:solidFill>
                  <a:srgbClr val="000000"/>
                </a:solidFill>
                <a:latin typeface="Assistant Regular"/>
              </a:rPr>
              <a:t>People who have used or have a basic understanding of home service robots. Pre-screening required</a:t>
            </a:r>
          </a:p>
          <a:p>
            <a:pPr>
              <a:lnSpc>
                <a:spcPts val="4200"/>
              </a:lnSpc>
            </a:pPr>
            <a:r>
              <a:rPr lang="en-US" sz="3000">
                <a:solidFill>
                  <a:srgbClr val="A66735"/>
                </a:solidFill>
                <a:latin typeface="Assistant Regular Bold"/>
              </a:rPr>
              <a:t>Age:</a:t>
            </a:r>
            <a:r>
              <a:rPr lang="en-US" sz="3000">
                <a:solidFill>
                  <a:srgbClr val="000000"/>
                </a:solidFill>
                <a:latin typeface="Assistant Regular"/>
              </a:rPr>
              <a:t> 20-60 years old</a:t>
            </a:r>
          </a:p>
          <a:p>
            <a:pPr>
              <a:lnSpc>
                <a:spcPts val="4200"/>
              </a:lnSpc>
            </a:pPr>
            <a:r>
              <a:rPr lang="en-US" sz="3000">
                <a:solidFill>
                  <a:srgbClr val="A66735"/>
                </a:solidFill>
                <a:latin typeface="Assistant Regular Bold"/>
              </a:rPr>
              <a:t>Location</a:t>
            </a:r>
            <a:r>
              <a:rPr lang="en-US" sz="3000">
                <a:solidFill>
                  <a:srgbClr val="000000"/>
                </a:solidFill>
                <a:latin typeface="Assistant Regular"/>
              </a:rPr>
              <a:t>: Incheon, South Korea</a:t>
            </a:r>
          </a:p>
          <a:p>
            <a:pPr>
              <a:lnSpc>
                <a:spcPts val="4200"/>
              </a:lnSpc>
            </a:pPr>
            <a:r>
              <a:rPr lang="en-US" sz="3000">
                <a:solidFill>
                  <a:srgbClr val="A66735"/>
                </a:solidFill>
                <a:latin typeface="Assistant Regular Bold"/>
              </a:rPr>
              <a:t>Career:</a:t>
            </a:r>
            <a:r>
              <a:rPr lang="en-US" sz="3000">
                <a:solidFill>
                  <a:srgbClr val="000000"/>
                </a:solidFill>
                <a:latin typeface="Assistant Regular"/>
              </a:rPr>
              <a:t> Stay-at-home parents, students, 9-5 employees</a:t>
            </a:r>
          </a:p>
          <a:p>
            <a:pPr>
              <a:lnSpc>
                <a:spcPts val="4200"/>
              </a:lnSpc>
            </a:pPr>
            <a:r>
              <a:rPr lang="en-US" sz="3000">
                <a:solidFill>
                  <a:srgbClr val="A66735"/>
                </a:solidFill>
                <a:latin typeface="Assistant Regular Bold"/>
              </a:rPr>
              <a:t>Expected participants: </a:t>
            </a:r>
            <a:r>
              <a:rPr lang="en-US" sz="3000">
                <a:solidFill>
                  <a:srgbClr val="000000"/>
                </a:solidFill>
                <a:latin typeface="Assistant Regular"/>
              </a:rPr>
              <a:t>50 people</a:t>
            </a:r>
          </a:p>
          <a:p>
            <a:pPr>
              <a:lnSpc>
                <a:spcPts val="4200"/>
              </a:lnSpc>
              <a:spcBef>
                <a:spcPct val="0"/>
              </a:spcBef>
            </a:pPr>
            <a:endParaRPr lang="en-US" sz="3000">
              <a:solidFill>
                <a:srgbClr val="000000"/>
              </a:solidFill>
              <a:latin typeface="Assistant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89517">
            <a:off x="-3355734" y="7933313"/>
            <a:ext cx="18966276" cy="7392511"/>
            <a:chOff x="0" y="0"/>
            <a:chExt cx="4995233" cy="1946999"/>
          </a:xfrm>
        </p:grpSpPr>
        <p:sp>
          <p:nvSpPr>
            <p:cNvPr id="3" name="Freeform 3"/>
            <p:cNvSpPr/>
            <p:nvPr/>
          </p:nvSpPr>
          <p:spPr>
            <a:xfrm>
              <a:off x="0" y="0"/>
              <a:ext cx="4995233" cy="1946999"/>
            </a:xfrm>
            <a:custGeom>
              <a:avLst/>
              <a:gdLst/>
              <a:ahLst/>
              <a:cxnLst/>
              <a:rect l="l" t="t" r="r" b="b"/>
              <a:pathLst>
                <a:path w="4995233" h="1946999">
                  <a:moveTo>
                    <a:pt x="0" y="0"/>
                  </a:moveTo>
                  <a:lnTo>
                    <a:pt x="4995233" y="0"/>
                  </a:lnTo>
                  <a:lnTo>
                    <a:pt x="4995233" y="1946999"/>
                  </a:lnTo>
                  <a:lnTo>
                    <a:pt x="0" y="1946999"/>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rot="989517">
            <a:off x="-4673027" y="8845285"/>
            <a:ext cx="18966276" cy="7392511"/>
            <a:chOff x="0" y="0"/>
            <a:chExt cx="4995233" cy="1946999"/>
          </a:xfrm>
        </p:grpSpPr>
        <p:sp>
          <p:nvSpPr>
            <p:cNvPr id="6" name="Freeform 6"/>
            <p:cNvSpPr/>
            <p:nvPr/>
          </p:nvSpPr>
          <p:spPr>
            <a:xfrm>
              <a:off x="0" y="0"/>
              <a:ext cx="4995233" cy="1946999"/>
            </a:xfrm>
            <a:custGeom>
              <a:avLst/>
              <a:gdLst/>
              <a:ahLst/>
              <a:cxnLst/>
              <a:rect l="l" t="t" r="r" b="b"/>
              <a:pathLst>
                <a:path w="4995233" h="1946999">
                  <a:moveTo>
                    <a:pt x="0" y="0"/>
                  </a:moveTo>
                  <a:lnTo>
                    <a:pt x="4995233" y="0"/>
                  </a:lnTo>
                  <a:lnTo>
                    <a:pt x="4995233" y="1946999"/>
                  </a:lnTo>
                  <a:lnTo>
                    <a:pt x="0" y="1946999"/>
                  </a:lnTo>
                  <a:close/>
                </a:path>
              </a:pathLst>
            </a:custGeom>
            <a:solidFill>
              <a:srgbClr val="243E4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05906">
            <a:off x="1159" y="2025722"/>
            <a:ext cx="6044986" cy="7664007"/>
          </a:xfrm>
          <a:prstGeom prst="rect">
            <a:avLst/>
          </a:prstGeom>
        </p:spPr>
      </p:pic>
      <p:sp>
        <p:nvSpPr>
          <p:cNvPr id="9" name="TextBox 9"/>
          <p:cNvSpPr txBox="1"/>
          <p:nvPr/>
        </p:nvSpPr>
        <p:spPr>
          <a:xfrm>
            <a:off x="8508059" y="942975"/>
            <a:ext cx="5918716" cy="844550"/>
          </a:xfrm>
          <a:prstGeom prst="rect">
            <a:avLst/>
          </a:prstGeom>
        </p:spPr>
        <p:txBody>
          <a:bodyPr lIns="0" tIns="0" rIns="0" bIns="0" rtlCol="0" anchor="t">
            <a:spAutoFit/>
          </a:bodyPr>
          <a:lstStyle/>
          <a:p>
            <a:pPr>
              <a:lnSpc>
                <a:spcPts val="6999"/>
              </a:lnSpc>
            </a:pPr>
            <a:r>
              <a:rPr lang="en-US" sz="4999">
                <a:solidFill>
                  <a:srgbClr val="000000"/>
                </a:solidFill>
                <a:latin typeface="Martel Heavy Bold"/>
              </a:rPr>
              <a:t>Research insights</a:t>
            </a:r>
          </a:p>
        </p:txBody>
      </p:sp>
      <p:sp>
        <p:nvSpPr>
          <p:cNvPr id="10" name="TextBox 10"/>
          <p:cNvSpPr txBox="1"/>
          <p:nvPr/>
        </p:nvSpPr>
        <p:spPr>
          <a:xfrm>
            <a:off x="8508059" y="2403124"/>
            <a:ext cx="8112241" cy="5395028"/>
          </a:xfrm>
          <a:prstGeom prst="rect">
            <a:avLst/>
          </a:prstGeom>
        </p:spPr>
        <p:txBody>
          <a:bodyPr lIns="0" tIns="0" rIns="0" bIns="0" rtlCol="0" anchor="t">
            <a:spAutoFit/>
          </a:bodyPr>
          <a:lstStyle/>
          <a:p>
            <a:pPr>
              <a:lnSpc>
                <a:spcPts val="4277"/>
              </a:lnSpc>
            </a:pPr>
            <a:r>
              <a:rPr lang="en-US" sz="2777">
                <a:solidFill>
                  <a:srgbClr val="000000"/>
                </a:solidFill>
                <a:latin typeface="Assistant Regular Bold"/>
              </a:rPr>
              <a:t>Pain points: </a:t>
            </a:r>
          </a:p>
          <a:p>
            <a:pPr marL="599736" lvl="1" indent="-299868">
              <a:lnSpc>
                <a:spcPts val="4277"/>
              </a:lnSpc>
              <a:buFont typeface="Arial"/>
              <a:buChar char="•"/>
            </a:pPr>
            <a:r>
              <a:rPr lang="en-US" sz="2777">
                <a:solidFill>
                  <a:srgbClr val="A66735"/>
                </a:solidFill>
                <a:latin typeface="Assistant Regular Bold"/>
              </a:rPr>
              <a:t>Safety</a:t>
            </a:r>
            <a:r>
              <a:rPr lang="en-US" sz="2777">
                <a:solidFill>
                  <a:srgbClr val="000000"/>
                </a:solidFill>
                <a:latin typeface="Assistant Regular Bold"/>
              </a:rPr>
              <a:t>-</a:t>
            </a:r>
            <a:r>
              <a:rPr lang="en-US" sz="2777">
                <a:solidFill>
                  <a:srgbClr val="000000"/>
                </a:solidFill>
                <a:latin typeface="Assistant Regular"/>
              </a:rPr>
              <a:t> unexpected failure of devices, malfunction and causing damage to its surroundings</a:t>
            </a:r>
            <a:r>
              <a:rPr lang="en-US" sz="2777">
                <a:solidFill>
                  <a:srgbClr val="000000"/>
                </a:solidFill>
                <a:latin typeface="Assistant Regular Bold"/>
              </a:rPr>
              <a:t>.</a:t>
            </a:r>
          </a:p>
          <a:p>
            <a:pPr marL="599736" lvl="1" indent="-299868">
              <a:lnSpc>
                <a:spcPts val="4277"/>
              </a:lnSpc>
              <a:buFont typeface="Arial"/>
              <a:buChar char="•"/>
            </a:pPr>
            <a:r>
              <a:rPr lang="en-US" sz="2777">
                <a:solidFill>
                  <a:srgbClr val="A66735"/>
                </a:solidFill>
                <a:latin typeface="Assistant Regular Bold"/>
              </a:rPr>
              <a:t>Small database</a:t>
            </a:r>
            <a:r>
              <a:rPr lang="en-US" sz="2777">
                <a:solidFill>
                  <a:srgbClr val="000000"/>
                </a:solidFill>
                <a:latin typeface="Assistant Regular Bold"/>
              </a:rPr>
              <a:t>- </a:t>
            </a:r>
            <a:r>
              <a:rPr lang="en-US" sz="2777">
                <a:solidFill>
                  <a:srgbClr val="000000"/>
                </a:solidFill>
                <a:latin typeface="Assistant Regular"/>
              </a:rPr>
              <a:t>most of the survey respondents mention robots understanding the tasks but not being able to recognise some items to fulfill their given orders.</a:t>
            </a:r>
          </a:p>
          <a:p>
            <a:pPr marL="599736" lvl="1" indent="-299868">
              <a:lnSpc>
                <a:spcPts val="4277"/>
              </a:lnSpc>
              <a:buFont typeface="Arial"/>
              <a:buChar char="•"/>
            </a:pPr>
            <a:r>
              <a:rPr lang="en-US" sz="2777">
                <a:solidFill>
                  <a:srgbClr val="A66735"/>
                </a:solidFill>
                <a:latin typeface="Assistant Regular Bold"/>
              </a:rPr>
              <a:t>Battery capacities</a:t>
            </a:r>
            <a:r>
              <a:rPr lang="en-US" sz="2777">
                <a:solidFill>
                  <a:srgbClr val="000000"/>
                </a:solidFill>
                <a:latin typeface="Assistant Regular Bold"/>
              </a:rPr>
              <a:t>-</a:t>
            </a:r>
            <a:r>
              <a:rPr lang="en-US" sz="2777">
                <a:solidFill>
                  <a:srgbClr val="000000"/>
                </a:solidFill>
                <a:latin typeface="Assistant Regular"/>
              </a:rPr>
              <a:t> survey participants showed needs for longer battery capacities </a:t>
            </a:r>
          </a:p>
          <a:p>
            <a:pPr>
              <a:lnSpc>
                <a:spcPts val="4277"/>
              </a:lnSpc>
            </a:pPr>
            <a:endParaRPr lang="en-US" sz="2777">
              <a:solidFill>
                <a:srgbClr val="000000"/>
              </a:solidFill>
              <a:latin typeface="Assistant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267800">
            <a:off x="-3727278" y="7325331"/>
            <a:ext cx="18966276" cy="7392511"/>
            <a:chOff x="0" y="0"/>
            <a:chExt cx="4995233" cy="1946999"/>
          </a:xfrm>
        </p:grpSpPr>
        <p:sp>
          <p:nvSpPr>
            <p:cNvPr id="3" name="Freeform 3"/>
            <p:cNvSpPr/>
            <p:nvPr/>
          </p:nvSpPr>
          <p:spPr>
            <a:xfrm>
              <a:off x="0" y="0"/>
              <a:ext cx="4995233" cy="1946999"/>
            </a:xfrm>
            <a:custGeom>
              <a:avLst/>
              <a:gdLst/>
              <a:ahLst/>
              <a:cxnLst/>
              <a:rect l="l" t="t" r="r" b="b"/>
              <a:pathLst>
                <a:path w="4995233" h="1946999">
                  <a:moveTo>
                    <a:pt x="0" y="0"/>
                  </a:moveTo>
                  <a:lnTo>
                    <a:pt x="4995233" y="0"/>
                  </a:lnTo>
                  <a:lnTo>
                    <a:pt x="4995233" y="1946999"/>
                  </a:lnTo>
                  <a:lnTo>
                    <a:pt x="0" y="1946999"/>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5" name="TextBox 5"/>
          <p:cNvSpPr txBox="1"/>
          <p:nvPr/>
        </p:nvSpPr>
        <p:spPr>
          <a:xfrm>
            <a:off x="1550049" y="3099361"/>
            <a:ext cx="10920168" cy="5232400"/>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A66735"/>
                </a:solidFill>
                <a:latin typeface="Assistant Regular Bold"/>
              </a:rPr>
              <a:t>Time-Saving</a:t>
            </a:r>
            <a:r>
              <a:rPr lang="en-US" sz="2499" dirty="0">
                <a:solidFill>
                  <a:srgbClr val="000000"/>
                </a:solidFill>
                <a:latin typeface="Assistant Regular Bold"/>
              </a:rPr>
              <a:t>- </a:t>
            </a:r>
            <a:r>
              <a:rPr lang="en-US" sz="2499" dirty="0">
                <a:solidFill>
                  <a:srgbClr val="000000"/>
                </a:solidFill>
                <a:latin typeface="Assistant Regular"/>
              </a:rPr>
              <a:t>Home service robots can save time by taking care or routine tasks like picking up and dropping off items.</a:t>
            </a:r>
          </a:p>
          <a:p>
            <a:pPr>
              <a:lnSpc>
                <a:spcPts val="3499"/>
              </a:lnSpc>
            </a:pPr>
            <a:endParaRPr lang="en-US" sz="2499" dirty="0">
              <a:solidFill>
                <a:srgbClr val="000000"/>
              </a:solidFill>
              <a:latin typeface="Assistant Regular"/>
            </a:endParaRPr>
          </a:p>
          <a:p>
            <a:pPr marL="539749" lvl="1" indent="-269875">
              <a:lnSpc>
                <a:spcPts val="3499"/>
              </a:lnSpc>
              <a:buFont typeface="Arial"/>
              <a:buChar char="•"/>
            </a:pPr>
            <a:r>
              <a:rPr lang="en-US" sz="2499" dirty="0">
                <a:solidFill>
                  <a:srgbClr val="A66735"/>
                </a:solidFill>
                <a:latin typeface="Assistant Regular Bold"/>
              </a:rPr>
              <a:t>Convenience</a:t>
            </a:r>
            <a:r>
              <a:rPr lang="en-US" sz="2499" dirty="0">
                <a:solidFill>
                  <a:srgbClr val="000000"/>
                </a:solidFill>
                <a:latin typeface="Assistant Regular Bold"/>
              </a:rPr>
              <a:t>- </a:t>
            </a:r>
            <a:r>
              <a:rPr lang="en-US" sz="2499" dirty="0">
                <a:solidFill>
                  <a:srgbClr val="000000"/>
                </a:solidFill>
                <a:latin typeface="Assistant Regular"/>
              </a:rPr>
              <a:t>These robots offer a high level of convenience by automating tasks that might otherwise require physical effort or time.</a:t>
            </a:r>
          </a:p>
          <a:p>
            <a:pPr>
              <a:lnSpc>
                <a:spcPts val="3499"/>
              </a:lnSpc>
            </a:pPr>
            <a:endParaRPr lang="en-US" sz="2499" dirty="0">
              <a:solidFill>
                <a:srgbClr val="000000"/>
              </a:solidFill>
              <a:latin typeface="Assistant Regular"/>
            </a:endParaRPr>
          </a:p>
          <a:p>
            <a:pPr marL="539749" lvl="1" indent="-269875">
              <a:lnSpc>
                <a:spcPts val="3499"/>
              </a:lnSpc>
              <a:buFont typeface="Arial"/>
              <a:buChar char="•"/>
            </a:pPr>
            <a:r>
              <a:rPr lang="en-US" sz="2499" dirty="0">
                <a:solidFill>
                  <a:srgbClr val="A66735"/>
                </a:solidFill>
                <a:latin typeface="Assistant Regular Bold"/>
              </a:rPr>
              <a:t>Accessibility</a:t>
            </a:r>
            <a:r>
              <a:rPr lang="en-US" sz="2499" dirty="0">
                <a:solidFill>
                  <a:srgbClr val="000000"/>
                </a:solidFill>
                <a:latin typeface="Assistant Regular Bold"/>
              </a:rPr>
              <a:t>- </a:t>
            </a:r>
            <a:r>
              <a:rPr lang="en-US" sz="2499" dirty="0">
                <a:solidFill>
                  <a:srgbClr val="000000"/>
                </a:solidFill>
                <a:latin typeface="Assistant Regular"/>
              </a:rPr>
              <a:t>It can be particularly beneficial for individuals with physical limitations or disabilities.</a:t>
            </a:r>
          </a:p>
          <a:p>
            <a:pPr>
              <a:lnSpc>
                <a:spcPts val="3499"/>
              </a:lnSpc>
            </a:pPr>
            <a:endParaRPr lang="en-US" sz="2499" dirty="0">
              <a:solidFill>
                <a:srgbClr val="000000"/>
              </a:solidFill>
              <a:latin typeface="Assistant Regular"/>
            </a:endParaRPr>
          </a:p>
          <a:p>
            <a:pPr marL="539749" lvl="1" indent="-269875">
              <a:lnSpc>
                <a:spcPts val="3499"/>
              </a:lnSpc>
              <a:buFont typeface="Arial"/>
              <a:buChar char="•"/>
            </a:pPr>
            <a:r>
              <a:rPr lang="en-US" sz="2499" dirty="0">
                <a:solidFill>
                  <a:srgbClr val="A66735"/>
                </a:solidFill>
                <a:latin typeface="Assistant Regular Bold"/>
              </a:rPr>
              <a:t>Efficiency</a:t>
            </a:r>
            <a:r>
              <a:rPr lang="en-US" sz="2499" dirty="0">
                <a:solidFill>
                  <a:srgbClr val="000000"/>
                </a:solidFill>
                <a:latin typeface="Assistant Regular Bold"/>
              </a:rPr>
              <a:t>- </a:t>
            </a:r>
            <a:r>
              <a:rPr lang="en-US" sz="2499" dirty="0">
                <a:solidFill>
                  <a:srgbClr val="000000"/>
                </a:solidFill>
                <a:latin typeface="Assistant Regular"/>
              </a:rPr>
              <a:t>Robots can be programmed to optimize the routes and methods they use to pick up and drop off items, leading to increased efficiency.</a:t>
            </a:r>
          </a:p>
          <a:p>
            <a:pPr>
              <a:lnSpc>
                <a:spcPts val="3499"/>
              </a:lnSpc>
            </a:pPr>
            <a:endParaRPr lang="en-US" sz="2499" dirty="0">
              <a:solidFill>
                <a:srgbClr val="000000"/>
              </a:solidFill>
              <a:latin typeface="Assistant Regular"/>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29188" y="2567853"/>
            <a:ext cx="4430112" cy="5151293"/>
          </a:xfrm>
          <a:prstGeom prst="rect">
            <a:avLst/>
          </a:prstGeom>
        </p:spPr>
      </p:pic>
      <p:sp>
        <p:nvSpPr>
          <p:cNvPr id="7" name="TextBox 7"/>
          <p:cNvSpPr txBox="1"/>
          <p:nvPr/>
        </p:nvSpPr>
        <p:spPr>
          <a:xfrm>
            <a:off x="1550049" y="1825267"/>
            <a:ext cx="9263128" cy="784225"/>
          </a:xfrm>
          <a:prstGeom prst="rect">
            <a:avLst/>
          </a:prstGeom>
        </p:spPr>
        <p:txBody>
          <a:bodyPr lIns="0" tIns="0" rIns="0" bIns="0" rtlCol="0" anchor="t">
            <a:spAutoFit/>
          </a:bodyPr>
          <a:lstStyle/>
          <a:p>
            <a:pPr>
              <a:lnSpc>
                <a:spcPts val="6350"/>
              </a:lnSpc>
            </a:pPr>
            <a:r>
              <a:rPr lang="en-US" sz="5000">
                <a:solidFill>
                  <a:srgbClr val="000000"/>
                </a:solidFill>
                <a:latin typeface="Martel Heavy Bold"/>
              </a:rPr>
              <a:t>Benefits of our product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267800">
            <a:off x="-3727278" y="7325331"/>
            <a:ext cx="18966276" cy="7392511"/>
            <a:chOff x="0" y="0"/>
            <a:chExt cx="4995233" cy="1946999"/>
          </a:xfrm>
        </p:grpSpPr>
        <p:sp>
          <p:nvSpPr>
            <p:cNvPr id="3" name="Freeform 3"/>
            <p:cNvSpPr/>
            <p:nvPr/>
          </p:nvSpPr>
          <p:spPr>
            <a:xfrm>
              <a:off x="0" y="0"/>
              <a:ext cx="4995233" cy="1946999"/>
            </a:xfrm>
            <a:custGeom>
              <a:avLst/>
              <a:gdLst/>
              <a:ahLst/>
              <a:cxnLst/>
              <a:rect l="l" t="t" r="r" b="b"/>
              <a:pathLst>
                <a:path w="4995233" h="1946999">
                  <a:moveTo>
                    <a:pt x="0" y="0"/>
                  </a:moveTo>
                  <a:lnTo>
                    <a:pt x="4995233" y="0"/>
                  </a:lnTo>
                  <a:lnTo>
                    <a:pt x="4995233" y="1946999"/>
                  </a:lnTo>
                  <a:lnTo>
                    <a:pt x="0" y="1946999"/>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5" name="Picture 5"/>
          <p:cNvPicPr>
            <a:picLocks noChangeAspect="1"/>
          </p:cNvPicPr>
          <p:nvPr/>
        </p:nvPicPr>
        <p:blipFill>
          <a:blip r:embed="rId2"/>
          <a:srcRect/>
          <a:stretch>
            <a:fillRect/>
          </a:stretch>
        </p:blipFill>
        <p:spPr>
          <a:xfrm>
            <a:off x="10813177" y="2021565"/>
            <a:ext cx="6954039" cy="6243869"/>
          </a:xfrm>
          <a:prstGeom prst="rect">
            <a:avLst/>
          </a:prstGeom>
        </p:spPr>
      </p:pic>
      <p:sp>
        <p:nvSpPr>
          <p:cNvPr id="6" name="TextBox 6"/>
          <p:cNvSpPr txBox="1"/>
          <p:nvPr/>
        </p:nvSpPr>
        <p:spPr>
          <a:xfrm>
            <a:off x="1550049" y="3099361"/>
            <a:ext cx="9263128" cy="4794250"/>
          </a:xfrm>
          <a:prstGeom prst="rect">
            <a:avLst/>
          </a:prstGeom>
        </p:spPr>
        <p:txBody>
          <a:bodyPr lIns="0" tIns="0" rIns="0" bIns="0" rtlCol="0" anchor="t">
            <a:spAutoFit/>
          </a:bodyPr>
          <a:lstStyle/>
          <a:p>
            <a:pPr>
              <a:lnSpc>
                <a:spcPts val="3499"/>
              </a:lnSpc>
            </a:pPr>
            <a:r>
              <a:rPr lang="en-US" sz="2499">
                <a:solidFill>
                  <a:srgbClr val="000000"/>
                </a:solidFill>
                <a:latin typeface="Assistant Regular Bold"/>
              </a:rPr>
              <a:t>We have built a home service robot using turtle bot burger 3 for picking up and dropping off items. </a:t>
            </a:r>
          </a:p>
          <a:p>
            <a:pPr>
              <a:lnSpc>
                <a:spcPts val="3499"/>
              </a:lnSpc>
            </a:pPr>
            <a:endParaRPr lang="en-US" sz="2499">
              <a:solidFill>
                <a:srgbClr val="000000"/>
              </a:solidFill>
              <a:latin typeface="Assistant Regular Bold"/>
            </a:endParaRPr>
          </a:p>
          <a:p>
            <a:pPr>
              <a:lnSpc>
                <a:spcPts val="3499"/>
              </a:lnSpc>
            </a:pPr>
            <a:r>
              <a:rPr lang="en-US" sz="2499">
                <a:solidFill>
                  <a:srgbClr val="000000"/>
                </a:solidFill>
                <a:latin typeface="Assistant Regular Bold"/>
              </a:rPr>
              <a:t>Gripper Arm has been added so that it can hold the object while performing the given task. And additionally, Lidar sensor is used for mapping and surveying surrounding, and a camera sensor for visual perception such as navigation and object tracking.</a:t>
            </a:r>
          </a:p>
          <a:p>
            <a:pPr>
              <a:lnSpc>
                <a:spcPts val="3499"/>
              </a:lnSpc>
            </a:pPr>
            <a:endParaRPr lang="en-US" sz="2499">
              <a:solidFill>
                <a:srgbClr val="000000"/>
              </a:solidFill>
              <a:latin typeface="Assistant Regular Bold"/>
            </a:endParaRPr>
          </a:p>
          <a:p>
            <a:pPr>
              <a:lnSpc>
                <a:spcPts val="3499"/>
              </a:lnSpc>
            </a:pPr>
            <a:r>
              <a:rPr lang="en-US" sz="2499">
                <a:solidFill>
                  <a:srgbClr val="000000"/>
                </a:solidFill>
                <a:latin typeface="Assistant Regular Bold"/>
              </a:rPr>
              <a:t>Our main goal is to make people's life better so it will be designed in such a way that specially handicapped and aged people can do their day-to-day chores with more ease and comfort.</a:t>
            </a:r>
          </a:p>
        </p:txBody>
      </p:sp>
      <p:sp>
        <p:nvSpPr>
          <p:cNvPr id="7" name="TextBox 7"/>
          <p:cNvSpPr txBox="1"/>
          <p:nvPr/>
        </p:nvSpPr>
        <p:spPr>
          <a:xfrm>
            <a:off x="1550049" y="1825267"/>
            <a:ext cx="9263128" cy="784225"/>
          </a:xfrm>
          <a:prstGeom prst="rect">
            <a:avLst/>
          </a:prstGeom>
        </p:spPr>
        <p:txBody>
          <a:bodyPr lIns="0" tIns="0" rIns="0" bIns="0" rtlCol="0" anchor="t">
            <a:spAutoFit/>
          </a:bodyPr>
          <a:lstStyle/>
          <a:p>
            <a:pPr>
              <a:lnSpc>
                <a:spcPts val="6350"/>
              </a:lnSpc>
            </a:pPr>
            <a:r>
              <a:rPr lang="en-US" sz="5000">
                <a:solidFill>
                  <a:srgbClr val="000000"/>
                </a:solidFill>
                <a:latin typeface="Martel Heavy Bold"/>
              </a:rPr>
              <a:t>Main Functionality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095953" cy="10287000"/>
            <a:chOff x="0" y="0"/>
            <a:chExt cx="1868893" cy="2709333"/>
          </a:xfrm>
        </p:grpSpPr>
        <p:sp>
          <p:nvSpPr>
            <p:cNvPr id="3" name="Freeform 3"/>
            <p:cNvSpPr/>
            <p:nvPr/>
          </p:nvSpPr>
          <p:spPr>
            <a:xfrm>
              <a:off x="0" y="0"/>
              <a:ext cx="1868893" cy="2709333"/>
            </a:xfrm>
            <a:custGeom>
              <a:avLst/>
              <a:gdLst/>
              <a:ahLst/>
              <a:cxnLst/>
              <a:rect l="l" t="t" r="r" b="b"/>
              <a:pathLst>
                <a:path w="1868893" h="2709333">
                  <a:moveTo>
                    <a:pt x="0" y="0"/>
                  </a:moveTo>
                  <a:lnTo>
                    <a:pt x="1868893" y="0"/>
                  </a:lnTo>
                  <a:lnTo>
                    <a:pt x="1868893" y="2709333"/>
                  </a:lnTo>
                  <a:lnTo>
                    <a:pt x="0" y="2709333"/>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5" name="Picture 5"/>
          <p:cNvPicPr>
            <a:picLocks noChangeAspect="1"/>
          </p:cNvPicPr>
          <p:nvPr/>
        </p:nvPicPr>
        <p:blipFill>
          <a:blip r:embed="rId2"/>
          <a:srcRect/>
          <a:stretch>
            <a:fillRect/>
          </a:stretch>
        </p:blipFill>
        <p:spPr>
          <a:xfrm>
            <a:off x="5303728" y="0"/>
            <a:ext cx="12984272" cy="10287000"/>
          </a:xfrm>
          <a:prstGeom prst="rect">
            <a:avLst/>
          </a:prstGeom>
        </p:spPr>
      </p:pic>
      <p:sp>
        <p:nvSpPr>
          <p:cNvPr id="6" name="TextBox 6"/>
          <p:cNvSpPr txBox="1"/>
          <p:nvPr/>
        </p:nvSpPr>
        <p:spPr>
          <a:xfrm>
            <a:off x="1028700" y="4410075"/>
            <a:ext cx="3516484" cy="1485900"/>
          </a:xfrm>
          <a:prstGeom prst="rect">
            <a:avLst/>
          </a:prstGeom>
        </p:spPr>
        <p:txBody>
          <a:bodyPr lIns="0" tIns="0" rIns="0" bIns="0" rtlCol="0" anchor="t">
            <a:spAutoFit/>
          </a:bodyPr>
          <a:lstStyle/>
          <a:p>
            <a:pPr>
              <a:lnSpc>
                <a:spcPts val="5850"/>
              </a:lnSpc>
            </a:pPr>
            <a:r>
              <a:rPr lang="en-US" sz="5000">
                <a:solidFill>
                  <a:srgbClr val="000000"/>
                </a:solidFill>
                <a:latin typeface="Martel Heavy Bold"/>
              </a:rPr>
              <a:t>Prototype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1440</Words>
  <Application>Microsoft Office PowerPoint</Application>
  <PresentationFormat>Custom</PresentationFormat>
  <Paragraphs>211</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Assistant Regular</vt:lpstr>
      <vt:lpstr>Assistant Regular Bold</vt:lpstr>
      <vt:lpstr>Abadi MT Condensed Light</vt:lpstr>
      <vt:lpstr>Arial</vt:lpstr>
      <vt:lpstr>Calibri</vt:lpstr>
      <vt:lpstr>Martel Heavy Bold</vt:lpstr>
      <vt:lpstr>Martel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Service Robot</dc:title>
  <cp:lastModifiedBy>파리야비제이</cp:lastModifiedBy>
  <cp:revision>2</cp:revision>
  <dcterms:created xsi:type="dcterms:W3CDTF">2006-08-16T00:00:00Z</dcterms:created>
  <dcterms:modified xsi:type="dcterms:W3CDTF">2023-05-30T03:17:06Z</dcterms:modified>
  <dc:identifier>DAFkL3IE_84</dc:identifier>
</cp:coreProperties>
</file>